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6"/>
  </p:sldMasterIdLst>
  <p:notesMasterIdLst>
    <p:notesMasterId r:id="rId20"/>
  </p:notesMasterIdLst>
  <p:sldIdLst>
    <p:sldId id="304" r:id="rId7"/>
    <p:sldId id="261" r:id="rId8"/>
    <p:sldId id="260" r:id="rId9"/>
    <p:sldId id="262" r:id="rId10"/>
    <p:sldId id="275" r:id="rId11"/>
    <p:sldId id="277" r:id="rId12"/>
    <p:sldId id="278" r:id="rId13"/>
    <p:sldId id="293" r:id="rId14"/>
    <p:sldId id="305" r:id="rId15"/>
    <p:sldId id="306" r:id="rId16"/>
    <p:sldId id="294" r:id="rId17"/>
    <p:sldId id="288" r:id="rId18"/>
    <p:sldId id="299"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HERMAN"/>
        <a:ea typeface="MS Pゴシック"/>
        <a:cs typeface="MS Pゴシック"/>
      </a:defRPr>
    </a:lvl1pPr>
    <a:lvl2pPr marL="457200" algn="l" rtl="0" eaLnBrk="0" fontAlgn="base" hangingPunct="0">
      <a:spcBef>
        <a:spcPct val="0"/>
      </a:spcBef>
      <a:spcAft>
        <a:spcPct val="0"/>
      </a:spcAft>
      <a:defRPr kern="1200">
        <a:solidFill>
          <a:schemeClr val="tx1"/>
        </a:solidFill>
        <a:latin typeface="HERMAN"/>
        <a:ea typeface="MS Pゴシック"/>
        <a:cs typeface="MS Pゴシック"/>
      </a:defRPr>
    </a:lvl2pPr>
    <a:lvl3pPr marL="914400" algn="l" rtl="0" eaLnBrk="0" fontAlgn="base" hangingPunct="0">
      <a:spcBef>
        <a:spcPct val="0"/>
      </a:spcBef>
      <a:spcAft>
        <a:spcPct val="0"/>
      </a:spcAft>
      <a:defRPr kern="1200">
        <a:solidFill>
          <a:schemeClr val="tx1"/>
        </a:solidFill>
        <a:latin typeface="HERMAN"/>
        <a:ea typeface="MS Pゴシック"/>
        <a:cs typeface="MS Pゴシック"/>
      </a:defRPr>
    </a:lvl3pPr>
    <a:lvl4pPr marL="1371600" algn="l" rtl="0" eaLnBrk="0" fontAlgn="base" hangingPunct="0">
      <a:spcBef>
        <a:spcPct val="0"/>
      </a:spcBef>
      <a:spcAft>
        <a:spcPct val="0"/>
      </a:spcAft>
      <a:defRPr kern="1200">
        <a:solidFill>
          <a:schemeClr val="tx1"/>
        </a:solidFill>
        <a:latin typeface="HERMAN"/>
        <a:ea typeface="MS Pゴシック"/>
        <a:cs typeface="MS Pゴシック"/>
      </a:defRPr>
    </a:lvl4pPr>
    <a:lvl5pPr marL="1828800" algn="l" rtl="0" eaLnBrk="0" fontAlgn="base" hangingPunct="0">
      <a:spcBef>
        <a:spcPct val="0"/>
      </a:spcBef>
      <a:spcAft>
        <a:spcPct val="0"/>
      </a:spcAft>
      <a:defRPr kern="1200">
        <a:solidFill>
          <a:schemeClr val="tx1"/>
        </a:solidFill>
        <a:latin typeface="HERMAN"/>
        <a:ea typeface="MS Pゴシック"/>
        <a:cs typeface="MS Pゴシック"/>
      </a:defRPr>
    </a:lvl5pPr>
    <a:lvl6pPr marL="2286000" algn="l" defTabSz="914400" rtl="0" eaLnBrk="1" latinLnBrk="0" hangingPunct="1">
      <a:defRPr kern="1200">
        <a:solidFill>
          <a:schemeClr val="tx1"/>
        </a:solidFill>
        <a:latin typeface="HERMAN"/>
        <a:ea typeface="MS Pゴシック"/>
        <a:cs typeface="MS Pゴシック"/>
      </a:defRPr>
    </a:lvl6pPr>
    <a:lvl7pPr marL="2743200" algn="l" defTabSz="914400" rtl="0" eaLnBrk="1" latinLnBrk="0" hangingPunct="1">
      <a:defRPr kern="1200">
        <a:solidFill>
          <a:schemeClr val="tx1"/>
        </a:solidFill>
        <a:latin typeface="HERMAN"/>
        <a:ea typeface="MS Pゴシック"/>
        <a:cs typeface="MS Pゴシック"/>
      </a:defRPr>
    </a:lvl7pPr>
    <a:lvl8pPr marL="3200400" algn="l" defTabSz="914400" rtl="0" eaLnBrk="1" latinLnBrk="0" hangingPunct="1">
      <a:defRPr kern="1200">
        <a:solidFill>
          <a:schemeClr val="tx1"/>
        </a:solidFill>
        <a:latin typeface="HERMAN"/>
        <a:ea typeface="MS Pゴシック"/>
        <a:cs typeface="MS Pゴシック"/>
      </a:defRPr>
    </a:lvl8pPr>
    <a:lvl9pPr marL="3657600" algn="l" defTabSz="914400" rtl="0" eaLnBrk="1" latinLnBrk="0" hangingPunct="1">
      <a:defRPr kern="1200">
        <a:solidFill>
          <a:schemeClr val="tx1"/>
        </a:solidFill>
        <a:latin typeface="HERMAN"/>
        <a:ea typeface="MS Pゴシック"/>
        <a:cs typeface="MS P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3366"/>
    <a:srgbClr val="FF6600"/>
    <a:srgbClr val="FF0000"/>
    <a:srgbClr val="996633"/>
    <a:srgbClr val="C73609"/>
    <a:srgbClr val="0066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115" d="100"/>
          <a:sy n="115" d="100"/>
        </p:scale>
        <p:origin x="14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48131"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en-US"/>
          </a:p>
        </p:txBody>
      </p:sp>
      <p:sp>
        <p:nvSpPr>
          <p:cNvPr id="6148"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48135"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anose="020B0604030504040204" pitchFamily="34" charset="0"/>
              </a:defRPr>
            </a:lvl1pPr>
          </a:lstStyle>
          <a:p>
            <a:pPr>
              <a:defRPr/>
            </a:pPr>
            <a:fld id="{8796741D-8EE3-44BB-9AD9-3695A499299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3865830-ABA7-4EC9-AA06-2759C34BD364}" type="slidenum">
              <a:rPr lang="en-US" altLang="en-US" smtClean="0">
                <a:latin typeface="Tahoma" panose="020B0604030504040204" pitchFamily="34" charset="0"/>
              </a:rPr>
              <a:pPr>
                <a:spcBef>
                  <a:spcPct val="0"/>
                </a:spcBef>
              </a:pPr>
              <a:t>1</a:t>
            </a:fld>
            <a:endParaRPr lang="en-US" altLang="en-US" smtClean="0">
              <a:latin typeface="Tahoma" panose="020B060403050404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67E2BC3-8114-4E96-B00A-ADB4289AE494}" type="slidenum">
              <a:rPr lang="en-US" altLang="en-US" smtClean="0">
                <a:latin typeface="Tahoma" panose="020B0604030504040204" pitchFamily="34" charset="0"/>
              </a:rPr>
              <a:pPr>
                <a:spcBef>
                  <a:spcPct val="0"/>
                </a:spcBef>
              </a:pPr>
              <a:t>12</a:t>
            </a:fld>
            <a:endParaRPr lang="en-US" altLang="en-US" smtClean="0">
              <a:latin typeface="Tahoma" panose="020B060403050404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41B10C3-653C-44A8-A607-26BB56D928A7}" type="slidenum">
              <a:rPr lang="en-US" altLang="en-US" smtClean="0">
                <a:latin typeface="Tahoma" panose="020B0604030504040204" pitchFamily="34" charset="0"/>
              </a:rPr>
              <a:pPr>
                <a:spcBef>
                  <a:spcPct val="0"/>
                </a:spcBef>
              </a:pPr>
              <a:t>13</a:t>
            </a:fld>
            <a:endParaRPr lang="en-US" altLang="en-US" smtClean="0">
              <a:latin typeface="Tahoma" panose="020B0604030504040204" pitchFamily="34" charset="0"/>
            </a:endParaRPr>
          </a:p>
        </p:txBody>
      </p:sp>
      <p:sp>
        <p:nvSpPr>
          <p:cNvPr id="30723" name="Rectangle 2"/>
          <p:cNvSpPr>
            <a:spLocks noGrp="1" noRot="1" noChangeAspect="1" noChangeArrowheads="1" noTextEdit="1"/>
          </p:cNvSpPr>
          <p:nvPr>
            <p:ph type="sldImg"/>
          </p:nvPr>
        </p:nvSpPr>
        <p:spPr>
          <a:xfrm>
            <a:off x="1152525" y="693738"/>
            <a:ext cx="4552950" cy="3414712"/>
          </a:xfrm>
          <a:ln w="12700" cap="flat">
            <a:solidFill>
              <a:schemeClr val="tx1"/>
            </a:solidFill>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lgn="just" eaLnBrk="1" hangingPunct="1">
              <a:lnSpc>
                <a:spcPct val="104000"/>
              </a:lnSpc>
            </a:pPr>
            <a:r>
              <a:rPr lang="en-US" altLang="en-US" smtClean="0"/>
              <a:t>Different instructors have different goals regarding student participation. Some expect students to concentrate on listening, thinking, and taking notes. Others want you to be actively involved in other ways as well. Participating in various ways will develop your academic skills. Asking or responding to questions can make a class more worthwhile for you and your classmates. </a:t>
            </a:r>
          </a:p>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B2C6826-8D76-403F-82B6-C1D22EBDC83C}" type="slidenum">
              <a:rPr lang="en-US" altLang="en-US" smtClean="0">
                <a:latin typeface="Tahoma" panose="020B0604030504040204" pitchFamily="34" charset="0"/>
              </a:rPr>
              <a:pPr>
                <a:spcBef>
                  <a:spcPct val="0"/>
                </a:spcBef>
              </a:pPr>
              <a:t>2</a:t>
            </a:fld>
            <a:endParaRPr lang="en-US" altLang="en-US" smtClean="0">
              <a:latin typeface="Tahoma" panose="020B060403050404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3CB5CE-C8F3-4AD7-92F3-9664800C8E14}" type="slidenum">
              <a:rPr lang="en-US" altLang="en-US" smtClean="0">
                <a:latin typeface="Tahoma" panose="020B0604030504040204" pitchFamily="34" charset="0"/>
              </a:rPr>
              <a:pPr>
                <a:spcBef>
                  <a:spcPct val="0"/>
                </a:spcBef>
              </a:pPr>
              <a:t>3</a:t>
            </a:fld>
            <a:endParaRPr lang="en-US" altLang="en-US" smtClean="0">
              <a:latin typeface="Tahoma" panose="020B060403050404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884609-AA6B-4B2B-B31B-6637FFF911DE}" type="slidenum">
              <a:rPr lang="en-US" altLang="en-US" smtClean="0">
                <a:latin typeface="Tahoma" panose="020B0604030504040204" pitchFamily="34" charset="0"/>
              </a:rPr>
              <a:pPr>
                <a:spcBef>
                  <a:spcPct val="0"/>
                </a:spcBef>
              </a:pPr>
              <a:t>4</a:t>
            </a:fld>
            <a:endParaRPr lang="en-US" altLang="en-US" smtClean="0">
              <a:latin typeface="Tahoma" panose="020B060403050404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DD89DDE-D098-4880-BF66-8F8E75EA5B6C}" type="slidenum">
              <a:rPr lang="en-US" altLang="en-US" smtClean="0">
                <a:latin typeface="Tahoma" panose="020B0604030504040204" pitchFamily="34" charset="0"/>
              </a:rPr>
              <a:pPr>
                <a:spcBef>
                  <a:spcPct val="0"/>
                </a:spcBef>
              </a:pPr>
              <a:t>5</a:t>
            </a:fld>
            <a:endParaRPr lang="en-US" altLang="en-US" smtClean="0">
              <a:latin typeface="Tahoma" panose="020B060403050404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6826D2-6AB3-4CE4-84BB-450751E4A7BB}" type="slidenum">
              <a:rPr lang="en-US" altLang="en-US" smtClean="0">
                <a:latin typeface="Tahoma" panose="020B0604030504040204" pitchFamily="34" charset="0"/>
              </a:rPr>
              <a:pPr>
                <a:spcBef>
                  <a:spcPct val="0"/>
                </a:spcBef>
              </a:pPr>
              <a:t>6</a:t>
            </a:fld>
            <a:endParaRPr lang="en-US" altLang="en-US" smtClean="0">
              <a:latin typeface="Tahoma" panose="020B060403050404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0E9BCC1-FFF1-48F0-B034-58E77757D4A1}" type="slidenum">
              <a:rPr lang="en-US" altLang="en-US" smtClean="0">
                <a:latin typeface="Tahoma" panose="020B0604030504040204" pitchFamily="34" charset="0"/>
              </a:rPr>
              <a:pPr>
                <a:spcBef>
                  <a:spcPct val="0"/>
                </a:spcBef>
              </a:pPr>
              <a:t>7</a:t>
            </a:fld>
            <a:endParaRPr lang="en-US" altLang="en-US" smtClean="0">
              <a:latin typeface="Tahoma" panose="020B060403050404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876B4B3-2ABD-4824-87D6-04AC0DBB8B9E}" type="slidenum">
              <a:rPr lang="en-US" altLang="en-US" smtClean="0">
                <a:latin typeface="Tahoma" panose="020B0604030504040204" pitchFamily="34" charset="0"/>
              </a:rPr>
              <a:pPr>
                <a:spcBef>
                  <a:spcPct val="0"/>
                </a:spcBef>
              </a:pPr>
              <a:t>8</a:t>
            </a:fld>
            <a:endParaRPr lang="en-US" altLang="en-US" smtClean="0">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F682552-2304-4188-B963-F11F5DEE9E08}" type="slidenum">
              <a:rPr lang="en-US" altLang="en-US" smtClean="0">
                <a:latin typeface="Tahoma" panose="020B0604030504040204" pitchFamily="34" charset="0"/>
              </a:rPr>
              <a:pPr>
                <a:spcBef>
                  <a:spcPct val="0"/>
                </a:spcBef>
              </a:pPr>
              <a:t>11</a:t>
            </a:fld>
            <a:endParaRPr lang="en-US" altLang="en-US" smtClean="0">
              <a:latin typeface="Tahoma" panose="020B060403050404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a:defRPr/>
            </a:pPr>
            <a:endParaRPr lang="en-US">
              <a:latin typeface="HERMAN" pitchFamily="2" charset="2"/>
              <a:ea typeface="MS Pゴシック" pitchFamily="-92" charset="-128"/>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A7ABC84A-9145-468D-9004-43AE1819AAF9}" type="slidenum">
              <a:rPr lang="en-US" altLang="en-US"/>
              <a:pPr>
                <a:defRPr/>
              </a:pPr>
              <a:t>‹#›</a:t>
            </a:fld>
            <a:endParaRPr lang="en-US" altLang="en-US"/>
          </a:p>
        </p:txBody>
      </p:sp>
    </p:spTree>
    <p:extLst>
      <p:ext uri="{BB962C8B-B14F-4D97-AF65-F5344CB8AC3E}">
        <p14:creationId xmlns:p14="http://schemas.microsoft.com/office/powerpoint/2010/main" val="179172948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CFEEA9C7-35F6-42BB-8D93-5E9355ABCFF1}" type="slidenum">
              <a:rPr lang="en-US" altLang="en-US"/>
              <a:pPr>
                <a:defRPr/>
              </a:pPr>
              <a:t>‹#›</a:t>
            </a:fld>
            <a:endParaRPr lang="en-US" altLang="en-US"/>
          </a:p>
        </p:txBody>
      </p:sp>
    </p:spTree>
    <p:extLst>
      <p:ext uri="{BB962C8B-B14F-4D97-AF65-F5344CB8AC3E}">
        <p14:creationId xmlns:p14="http://schemas.microsoft.com/office/powerpoint/2010/main" val="282273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lvl1pPr>
          </a:lstStyle>
          <a:p>
            <a:pPr>
              <a:defRPr/>
            </a:pPr>
            <a:fld id="{87874E0D-D470-4E73-9C83-3AB4E92CA859}" type="slidenum">
              <a:rPr lang="en-US" altLang="en-US"/>
              <a:pPr>
                <a:defRPr/>
              </a:pPr>
              <a:t>‹#›</a:t>
            </a:fld>
            <a:endParaRPr lang="en-US" altLang="en-US"/>
          </a:p>
        </p:txBody>
      </p:sp>
    </p:spTree>
    <p:extLst>
      <p:ext uri="{BB962C8B-B14F-4D97-AF65-F5344CB8AC3E}">
        <p14:creationId xmlns:p14="http://schemas.microsoft.com/office/powerpoint/2010/main" val="12720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72C18288-9A1C-4583-BF28-045C8F287826}" type="slidenum">
              <a:rPr lang="en-US" altLang="en-US"/>
              <a:pPr>
                <a:defRPr/>
              </a:pPr>
              <a:t>‹#›</a:t>
            </a:fld>
            <a:endParaRPr lang="en-US" altLang="en-US"/>
          </a:p>
        </p:txBody>
      </p:sp>
    </p:spTree>
    <p:extLst>
      <p:ext uri="{BB962C8B-B14F-4D97-AF65-F5344CB8AC3E}">
        <p14:creationId xmlns:p14="http://schemas.microsoft.com/office/powerpoint/2010/main" val="100772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lstStyle>
          <a:p>
            <a:pPr>
              <a:defRPr/>
            </a:pPr>
            <a:fld id="{FCFF326B-B8BC-481B-80BD-B338F3B47C9E}" type="slidenum">
              <a:rPr lang="en-US" altLang="en-US"/>
              <a:pPr>
                <a:defRPr/>
              </a:pPr>
              <a:t>‹#›</a:t>
            </a:fld>
            <a:endParaRPr lang="en-US" altLang="en-US"/>
          </a:p>
        </p:txBody>
      </p:sp>
    </p:spTree>
    <p:extLst>
      <p:ext uri="{BB962C8B-B14F-4D97-AF65-F5344CB8AC3E}">
        <p14:creationId xmlns:p14="http://schemas.microsoft.com/office/powerpoint/2010/main" val="5026891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11811572-FF36-4F37-ABFE-825E8C65776F}" type="slidenum">
              <a:rPr lang="en-US" altLang="en-US"/>
              <a:pPr>
                <a:defRPr/>
              </a:pPr>
              <a:t>‹#›</a:t>
            </a:fld>
            <a:endParaRPr lang="en-US" altLang="en-US"/>
          </a:p>
        </p:txBody>
      </p:sp>
    </p:spTree>
    <p:extLst>
      <p:ext uri="{BB962C8B-B14F-4D97-AF65-F5344CB8AC3E}">
        <p14:creationId xmlns:p14="http://schemas.microsoft.com/office/powerpoint/2010/main" val="3799386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F30EE8A1-FFBD-4135-BBB5-6AB54EABD799}" type="slidenum">
              <a:rPr lang="en-US" altLang="en-US"/>
              <a:pPr>
                <a:defRPr/>
              </a:pPr>
              <a:t>‹#›</a:t>
            </a:fld>
            <a:endParaRPr lang="en-US" altLang="en-US"/>
          </a:p>
        </p:txBody>
      </p:sp>
    </p:spTree>
    <p:extLst>
      <p:ext uri="{BB962C8B-B14F-4D97-AF65-F5344CB8AC3E}">
        <p14:creationId xmlns:p14="http://schemas.microsoft.com/office/powerpoint/2010/main" val="129186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DF1A61D9-87E6-462D-AF0D-7D72CE4E6A03}" type="slidenum">
              <a:rPr lang="en-US" altLang="en-US"/>
              <a:pPr>
                <a:defRPr/>
              </a:pPr>
              <a:t>‹#›</a:t>
            </a:fld>
            <a:endParaRPr lang="en-US" altLang="en-US"/>
          </a:p>
        </p:txBody>
      </p:sp>
    </p:spTree>
    <p:extLst>
      <p:ext uri="{BB962C8B-B14F-4D97-AF65-F5344CB8AC3E}">
        <p14:creationId xmlns:p14="http://schemas.microsoft.com/office/powerpoint/2010/main" val="76694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8F1792C4-3ADF-418E-AD9D-EE4EB4FF7FF9}" type="slidenum">
              <a:rPr lang="en-US" altLang="en-US"/>
              <a:pPr>
                <a:defRPr/>
              </a:pPr>
              <a:t>‹#›</a:t>
            </a:fld>
            <a:endParaRPr lang="en-US" altLang="en-US"/>
          </a:p>
        </p:txBody>
      </p:sp>
    </p:spTree>
    <p:extLst>
      <p:ext uri="{BB962C8B-B14F-4D97-AF65-F5344CB8AC3E}">
        <p14:creationId xmlns:p14="http://schemas.microsoft.com/office/powerpoint/2010/main" val="332479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3934113E-971C-43A5-B587-85C55A25CDED}" type="slidenum">
              <a:rPr lang="en-US" altLang="en-US"/>
              <a:pPr>
                <a:defRPr/>
              </a:pPr>
              <a:t>‹#›</a:t>
            </a:fld>
            <a:endParaRPr lang="en-US" altLang="en-US"/>
          </a:p>
        </p:txBody>
      </p:sp>
    </p:spTree>
    <p:extLst>
      <p:ext uri="{BB962C8B-B14F-4D97-AF65-F5344CB8AC3E}">
        <p14:creationId xmlns:p14="http://schemas.microsoft.com/office/powerpoint/2010/main" val="387589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AD27CF4-CECC-4D08-8DDA-A59BEC5B4D38}" type="slidenum">
              <a:rPr lang="en-US" altLang="en-US"/>
              <a:pPr>
                <a:defRPr/>
              </a:pPr>
              <a:t>‹#›</a:t>
            </a:fld>
            <a:endParaRPr lang="en-US" altLang="en-US"/>
          </a:p>
        </p:txBody>
      </p:sp>
    </p:spTree>
    <p:extLst>
      <p:ext uri="{BB962C8B-B14F-4D97-AF65-F5344CB8AC3E}">
        <p14:creationId xmlns:p14="http://schemas.microsoft.com/office/powerpoint/2010/main" val="382636837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HERMAN" pitchFamily="2" charset="2"/>
                <a:ea typeface="MS Pゴシック" pitchFamily="-92" charset="-128"/>
                <a:cs typeface="+mn-cs"/>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HERMAN" pitchFamily="2" charset="2"/>
                <a:ea typeface="MS Pゴシック" pitchFamily="-92" charset="-128"/>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defRPr>
            </a:lvl1pPr>
          </a:lstStyle>
          <a:p>
            <a:pPr>
              <a:defRPr/>
            </a:pPr>
            <a:fld id="{62A3F2EB-8116-40BF-BEA7-7CB58E0962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6" r:id="rId1"/>
    <p:sldLayoutId id="2147483749" r:id="rId2"/>
    <p:sldLayoutId id="2147483757" r:id="rId3"/>
    <p:sldLayoutId id="2147483750" r:id="rId4"/>
    <p:sldLayoutId id="2147483751" r:id="rId5"/>
    <p:sldLayoutId id="2147483752" r:id="rId6"/>
    <p:sldLayoutId id="2147483753" r:id="rId7"/>
    <p:sldLayoutId id="2147483754" r:id="rId8"/>
    <p:sldLayoutId id="2147483758" r:id="rId9"/>
    <p:sldLayoutId id="2147483755" r:id="rId10"/>
    <p:sldLayoutId id="2147483759"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anose="05000000000000000000"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8.gi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0"/>
            <a:ext cx="8229600" cy="655638"/>
          </a:xfrm>
        </p:spPr>
        <p:txBody>
          <a:bodyPr/>
          <a:lstStyle/>
          <a:p>
            <a:pPr eaLnBrk="1" fontAlgn="auto" hangingPunct="1">
              <a:spcAft>
                <a:spcPts val="0"/>
              </a:spcAft>
              <a:defRPr/>
            </a:pPr>
            <a:r>
              <a:rPr lang="en-US" u="sng" dirty="0" smtClean="0">
                <a:solidFill>
                  <a:srgbClr val="C73609"/>
                </a:solidFill>
                <a:latin typeface="Impact" pitchFamily="34" charset="0"/>
              </a:rPr>
              <a:t>What are Learning Styles?</a:t>
            </a:r>
          </a:p>
        </p:txBody>
      </p:sp>
      <p:sp>
        <p:nvSpPr>
          <p:cNvPr id="81923" name="Rectangle 3"/>
          <p:cNvSpPr>
            <a:spLocks noGrp="1" noChangeArrowheads="1"/>
          </p:cNvSpPr>
          <p:nvPr>
            <p:ph idx="1"/>
          </p:nvPr>
        </p:nvSpPr>
        <p:spPr>
          <a:xfrm>
            <a:off x="381000" y="762000"/>
            <a:ext cx="8153400" cy="4683125"/>
          </a:xfrm>
        </p:spPr>
        <p:txBody>
          <a:bodyPr/>
          <a:lstStyle/>
          <a:p>
            <a:pPr algn="ctr" eaLnBrk="1" hangingPunct="1">
              <a:lnSpc>
                <a:spcPct val="90000"/>
              </a:lnSpc>
              <a:buFont typeface="Wingdings" panose="05000000000000000000" pitchFamily="2" charset="2"/>
              <a:buNone/>
            </a:pPr>
            <a:r>
              <a:rPr lang="en-US" altLang="en-US" b="1" smtClean="0">
                <a:solidFill>
                  <a:srgbClr val="FF6600"/>
                </a:solidFill>
                <a:latin typeface="Baskerville Old Face" panose="02020602080505020303" pitchFamily="18" charset="0"/>
              </a:rPr>
              <a:t>Information enters your brain three main ways: sight, hearing and touch, which one you use the most is called your Learning Style</a:t>
            </a:r>
          </a:p>
          <a:p>
            <a:pPr eaLnBrk="1" hangingPunct="1">
              <a:lnSpc>
                <a:spcPct val="90000"/>
              </a:lnSpc>
              <a:buFont typeface="Wingdings" panose="05000000000000000000" pitchFamily="2" charset="2"/>
              <a:buNone/>
            </a:pPr>
            <a:endParaRPr lang="en-US" altLang="en-US" b="1" smtClean="0">
              <a:solidFill>
                <a:srgbClr val="FF6600"/>
              </a:solidFill>
              <a:latin typeface="Baskerville Old Face" panose="02020602080505020303" pitchFamily="18" charset="0"/>
            </a:endParaRPr>
          </a:p>
          <a:p>
            <a:pPr eaLnBrk="1" hangingPunct="1">
              <a:lnSpc>
                <a:spcPct val="90000"/>
              </a:lnSpc>
            </a:pPr>
            <a:endParaRPr lang="en-US" altLang="en-US" b="1" u="sng" smtClean="0">
              <a:solidFill>
                <a:srgbClr val="FF3300"/>
              </a:solidFill>
              <a:latin typeface="Sylfaen" panose="010A0502050306030303" pitchFamily="18" charset="0"/>
            </a:endParaRPr>
          </a:p>
          <a:p>
            <a:pPr eaLnBrk="1" hangingPunct="1">
              <a:lnSpc>
                <a:spcPct val="90000"/>
              </a:lnSpc>
            </a:pPr>
            <a:r>
              <a:rPr lang="en-US" altLang="en-US" b="1" u="sng" smtClean="0">
                <a:solidFill>
                  <a:srgbClr val="FF3300"/>
                </a:solidFill>
                <a:latin typeface="Sylfaen" panose="010A0502050306030303" pitchFamily="18" charset="0"/>
              </a:rPr>
              <a:t>Visual Learners</a:t>
            </a:r>
            <a:r>
              <a:rPr lang="en-US" altLang="en-US" smtClean="0">
                <a:latin typeface="Sylfaen" panose="010A0502050306030303" pitchFamily="18" charset="0"/>
              </a:rPr>
              <a:t> learn by sight</a:t>
            </a:r>
          </a:p>
          <a:p>
            <a:pPr eaLnBrk="1" hangingPunct="1">
              <a:lnSpc>
                <a:spcPct val="90000"/>
              </a:lnSpc>
            </a:pPr>
            <a:r>
              <a:rPr lang="en-US" altLang="en-US" b="1" u="sng" smtClean="0">
                <a:solidFill>
                  <a:srgbClr val="006600"/>
                </a:solidFill>
                <a:latin typeface="Sylfaen" panose="010A0502050306030303" pitchFamily="18" charset="0"/>
              </a:rPr>
              <a:t>Auditory Learners</a:t>
            </a:r>
            <a:r>
              <a:rPr lang="en-US" altLang="en-US" smtClean="0">
                <a:latin typeface="Sylfaen" panose="010A0502050306030303" pitchFamily="18" charset="0"/>
              </a:rPr>
              <a:t> learn by hearing</a:t>
            </a:r>
          </a:p>
          <a:p>
            <a:pPr eaLnBrk="1" hangingPunct="1">
              <a:lnSpc>
                <a:spcPct val="90000"/>
              </a:lnSpc>
            </a:pPr>
            <a:r>
              <a:rPr lang="en-US" altLang="en-US" u="sng" smtClean="0">
                <a:solidFill>
                  <a:schemeClr val="folHlink"/>
                </a:solidFill>
                <a:latin typeface="Sylfaen" panose="010A0502050306030303" pitchFamily="18" charset="0"/>
              </a:rPr>
              <a:t>Tactile Learners</a:t>
            </a:r>
            <a:r>
              <a:rPr lang="en-US" altLang="en-US" smtClean="0">
                <a:latin typeface="Sylfaen" panose="010A0502050306030303" pitchFamily="18" charset="0"/>
              </a:rPr>
              <a:t> (kinesthetic) learn by touch</a:t>
            </a:r>
          </a:p>
          <a:p>
            <a:pPr eaLnBrk="1" hangingPunct="1">
              <a:lnSpc>
                <a:spcPct val="90000"/>
              </a:lnSpc>
            </a:pPr>
            <a:endParaRPr lang="en-US" altLang="en-US" smtClean="0">
              <a:latin typeface="TRENDY"/>
            </a:endParaRPr>
          </a:p>
        </p:txBody>
      </p:sp>
      <p:pic>
        <p:nvPicPr>
          <p:cNvPr id="81938" name="Picture 18" descr="j02415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362200"/>
            <a:ext cx="1827213"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40" name="Picture 20" descr="j02868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5305425"/>
            <a:ext cx="1773238"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additive="base">
                                        <p:cTn id="7" dur="1000" fill="hold"/>
                                        <p:tgtEl>
                                          <p:spTgt spid="81922"/>
                                        </p:tgtEl>
                                        <p:attrNameLst>
                                          <p:attrName>ppt_x</p:attrName>
                                        </p:attrNameLst>
                                      </p:cBhvr>
                                      <p:tavLst>
                                        <p:tav tm="0">
                                          <p:val>
                                            <p:strVal val="#ppt_x"/>
                                          </p:val>
                                        </p:tav>
                                        <p:tav tm="100000">
                                          <p:val>
                                            <p:strVal val="#ppt_x"/>
                                          </p:val>
                                        </p:tav>
                                      </p:tavLst>
                                    </p:anim>
                                    <p:anim calcmode="lin" valueType="num">
                                      <p:cBhvr additive="base">
                                        <p:cTn id="8" dur="1000" fill="hold"/>
                                        <p:tgtEl>
                                          <p:spTgt spid="8192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23">
                                            <p:txEl>
                                              <p:pRg st="0" end="0"/>
                                            </p:txEl>
                                          </p:spTgt>
                                        </p:tgtEl>
                                        <p:attrNameLst>
                                          <p:attrName>style.visibility</p:attrName>
                                        </p:attrNameLst>
                                      </p:cBhvr>
                                      <p:to>
                                        <p:strVal val="visible"/>
                                      </p:to>
                                    </p:set>
                                    <p:anim calcmode="lin" valueType="num">
                                      <p:cBhvr additive="base">
                                        <p:cTn id="13" dur="1000" fill="hold"/>
                                        <p:tgtEl>
                                          <p:spTgt spid="81923">
                                            <p:txEl>
                                              <p:pRg st="0" end="0"/>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anim calcmode="lin" valueType="num">
                                      <p:cBhvr additive="base">
                                        <p:cTn id="19" dur="1000" fill="hold"/>
                                        <p:tgtEl>
                                          <p:spTgt spid="81923">
                                            <p:txEl>
                                              <p:pRg st="3" end="3"/>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81923">
                                            <p:txEl>
                                              <p:pRg st="3" end="3"/>
                                            </p:txEl>
                                          </p:spTgt>
                                        </p:tgtEl>
                                        <p:attrNameLst>
                                          <p:attrName>ppt_y</p:attrName>
                                        </p:attrNameLst>
                                      </p:cBhvr>
                                      <p:tavLst>
                                        <p:tav tm="0">
                                          <p:val>
                                            <p:strVal val="#ppt_y"/>
                                          </p:val>
                                        </p:tav>
                                        <p:tav tm="100000">
                                          <p:val>
                                            <p:strVal val="#ppt_y"/>
                                          </p:val>
                                        </p:tav>
                                      </p:tavLst>
                                    </p:anim>
                                  </p:childTnLst>
                                </p:cTn>
                              </p:par>
                              <p:par>
                                <p:cTn id="21" presetID="49" presetClass="entr" presetSubtype="0" decel="100000" fill="hold" nodeType="withEffect">
                                  <p:stCondLst>
                                    <p:cond delay="0"/>
                                  </p:stCondLst>
                                  <p:childTnLst>
                                    <p:set>
                                      <p:cBhvr>
                                        <p:cTn id="22" dur="1" fill="hold">
                                          <p:stCondLst>
                                            <p:cond delay="0"/>
                                          </p:stCondLst>
                                        </p:cTn>
                                        <p:tgtEl>
                                          <p:spTgt spid="81938"/>
                                        </p:tgtEl>
                                        <p:attrNameLst>
                                          <p:attrName>style.visibility</p:attrName>
                                        </p:attrNameLst>
                                      </p:cBhvr>
                                      <p:to>
                                        <p:strVal val="visible"/>
                                      </p:to>
                                    </p:set>
                                    <p:anim calcmode="lin" valueType="num">
                                      <p:cBhvr>
                                        <p:cTn id="23" dur="500" fill="hold"/>
                                        <p:tgtEl>
                                          <p:spTgt spid="81938"/>
                                        </p:tgtEl>
                                        <p:attrNameLst>
                                          <p:attrName>ppt_w</p:attrName>
                                        </p:attrNameLst>
                                      </p:cBhvr>
                                      <p:tavLst>
                                        <p:tav tm="0">
                                          <p:val>
                                            <p:fltVal val="0"/>
                                          </p:val>
                                        </p:tav>
                                        <p:tav tm="100000">
                                          <p:val>
                                            <p:strVal val="#ppt_w"/>
                                          </p:val>
                                        </p:tav>
                                      </p:tavLst>
                                    </p:anim>
                                    <p:anim calcmode="lin" valueType="num">
                                      <p:cBhvr>
                                        <p:cTn id="24" dur="500" fill="hold"/>
                                        <p:tgtEl>
                                          <p:spTgt spid="81938"/>
                                        </p:tgtEl>
                                        <p:attrNameLst>
                                          <p:attrName>ppt_h</p:attrName>
                                        </p:attrNameLst>
                                      </p:cBhvr>
                                      <p:tavLst>
                                        <p:tav tm="0">
                                          <p:val>
                                            <p:fltVal val="0"/>
                                          </p:val>
                                        </p:tav>
                                        <p:tav tm="100000">
                                          <p:val>
                                            <p:strVal val="#ppt_h"/>
                                          </p:val>
                                        </p:tav>
                                      </p:tavLst>
                                    </p:anim>
                                    <p:anim calcmode="lin" valueType="num">
                                      <p:cBhvr>
                                        <p:cTn id="25" dur="500" fill="hold"/>
                                        <p:tgtEl>
                                          <p:spTgt spid="81938"/>
                                        </p:tgtEl>
                                        <p:attrNameLst>
                                          <p:attrName>style.rotation</p:attrName>
                                        </p:attrNameLst>
                                      </p:cBhvr>
                                      <p:tavLst>
                                        <p:tav tm="0">
                                          <p:val>
                                            <p:fltVal val="360"/>
                                          </p:val>
                                        </p:tav>
                                        <p:tav tm="100000">
                                          <p:val>
                                            <p:fltVal val="0"/>
                                          </p:val>
                                        </p:tav>
                                      </p:tavLst>
                                    </p:anim>
                                    <p:animEffect transition="in" filter="fade">
                                      <p:cBhvr>
                                        <p:cTn id="26" dur="500"/>
                                        <p:tgtEl>
                                          <p:spTgt spid="8193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1923">
                                            <p:txEl>
                                              <p:pRg st="4" end="4"/>
                                            </p:txEl>
                                          </p:spTgt>
                                        </p:tgtEl>
                                        <p:attrNameLst>
                                          <p:attrName>style.visibility</p:attrName>
                                        </p:attrNameLst>
                                      </p:cBhvr>
                                      <p:to>
                                        <p:strVal val="visible"/>
                                      </p:to>
                                    </p:set>
                                    <p:anim calcmode="lin" valueType="num">
                                      <p:cBhvr additive="base">
                                        <p:cTn id="31" dur="1000" fill="hold"/>
                                        <p:tgtEl>
                                          <p:spTgt spid="8192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81923">
                                            <p:txEl>
                                              <p:pRg st="4" end="4"/>
                                            </p:txEl>
                                          </p:spTgt>
                                        </p:tgtEl>
                                        <p:attrNameLst>
                                          <p:attrName>ppt_y</p:attrName>
                                        </p:attrNameLst>
                                      </p:cBhvr>
                                      <p:tavLst>
                                        <p:tav tm="0">
                                          <p:val>
                                            <p:strVal val="#ppt_y"/>
                                          </p:val>
                                        </p:tav>
                                        <p:tav tm="100000">
                                          <p:val>
                                            <p:strVal val="#ppt_y"/>
                                          </p:val>
                                        </p:tav>
                                      </p:tavLst>
                                    </p:anim>
                                  </p:childTnLst>
                                </p:cTn>
                              </p:par>
                              <p:par>
                                <p:cTn id="33" presetID="31" presetClass="entr" presetSubtype="0" fill="hold" nodeType="withEffect">
                                  <p:stCondLst>
                                    <p:cond delay="0"/>
                                  </p:stCondLst>
                                  <p:iterate type="lt">
                                    <p:tmPct val="5000"/>
                                  </p:iterate>
                                  <p:childTnLst>
                                    <p:set>
                                      <p:cBhvr>
                                        <p:cTn id="34" dur="1" fill="hold">
                                          <p:stCondLst>
                                            <p:cond delay="0"/>
                                          </p:stCondLst>
                                        </p:cTn>
                                        <p:tgtEl>
                                          <p:spTgt spid="81940"/>
                                        </p:tgtEl>
                                        <p:attrNameLst>
                                          <p:attrName>style.visibility</p:attrName>
                                        </p:attrNameLst>
                                      </p:cBhvr>
                                      <p:to>
                                        <p:strVal val="visible"/>
                                      </p:to>
                                    </p:set>
                                    <p:anim calcmode="lin" valueType="num">
                                      <p:cBhvr>
                                        <p:cTn id="35" dur="1000" fill="hold"/>
                                        <p:tgtEl>
                                          <p:spTgt spid="81940"/>
                                        </p:tgtEl>
                                        <p:attrNameLst>
                                          <p:attrName>ppt_w</p:attrName>
                                        </p:attrNameLst>
                                      </p:cBhvr>
                                      <p:tavLst>
                                        <p:tav tm="0">
                                          <p:val>
                                            <p:fltVal val="0"/>
                                          </p:val>
                                        </p:tav>
                                        <p:tav tm="100000">
                                          <p:val>
                                            <p:strVal val="#ppt_w"/>
                                          </p:val>
                                        </p:tav>
                                      </p:tavLst>
                                    </p:anim>
                                    <p:anim calcmode="lin" valueType="num">
                                      <p:cBhvr>
                                        <p:cTn id="36" dur="1000" fill="hold"/>
                                        <p:tgtEl>
                                          <p:spTgt spid="81940"/>
                                        </p:tgtEl>
                                        <p:attrNameLst>
                                          <p:attrName>ppt_h</p:attrName>
                                        </p:attrNameLst>
                                      </p:cBhvr>
                                      <p:tavLst>
                                        <p:tav tm="0">
                                          <p:val>
                                            <p:fltVal val="0"/>
                                          </p:val>
                                        </p:tav>
                                        <p:tav tm="100000">
                                          <p:val>
                                            <p:strVal val="#ppt_h"/>
                                          </p:val>
                                        </p:tav>
                                      </p:tavLst>
                                    </p:anim>
                                    <p:anim calcmode="lin" valueType="num">
                                      <p:cBhvr>
                                        <p:cTn id="37" dur="1000" fill="hold"/>
                                        <p:tgtEl>
                                          <p:spTgt spid="81940"/>
                                        </p:tgtEl>
                                        <p:attrNameLst>
                                          <p:attrName>style.rotation</p:attrName>
                                        </p:attrNameLst>
                                      </p:cBhvr>
                                      <p:tavLst>
                                        <p:tav tm="0">
                                          <p:val>
                                            <p:fltVal val="90"/>
                                          </p:val>
                                        </p:tav>
                                        <p:tav tm="100000">
                                          <p:val>
                                            <p:fltVal val="0"/>
                                          </p:val>
                                        </p:tav>
                                      </p:tavLst>
                                    </p:anim>
                                    <p:animEffect transition="in" filter="fade">
                                      <p:cBhvr>
                                        <p:cTn id="38" dur="1000"/>
                                        <p:tgtEl>
                                          <p:spTgt spid="8194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1923">
                                            <p:txEl>
                                              <p:pRg st="5" end="5"/>
                                            </p:txEl>
                                          </p:spTgt>
                                        </p:tgtEl>
                                        <p:attrNameLst>
                                          <p:attrName>style.visibility</p:attrName>
                                        </p:attrNameLst>
                                      </p:cBhvr>
                                      <p:to>
                                        <p:strVal val="visible"/>
                                      </p:to>
                                    </p:set>
                                    <p:anim calcmode="lin" valueType="num">
                                      <p:cBhvr additive="base">
                                        <p:cTn id="43" dur="1000" fill="hold"/>
                                        <p:tgtEl>
                                          <p:spTgt spid="81923">
                                            <p:txEl>
                                              <p:pRg st="5" end="5"/>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819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12875" y="228600"/>
            <a:ext cx="5292725" cy="648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Rectangle 7"/>
          <p:cNvSpPr>
            <a:spLocks noGrp="1" noChangeArrowheads="1"/>
          </p:cNvSpPr>
          <p:nvPr>
            <p:ph type="title"/>
          </p:nvPr>
        </p:nvSpPr>
        <p:spPr>
          <a:xfrm>
            <a:off x="152400" y="152400"/>
            <a:ext cx="7924800" cy="1600200"/>
          </a:xfrm>
        </p:spPr>
        <p:txBody>
          <a:bodyPr/>
          <a:lstStyle/>
          <a:p>
            <a:pPr eaLnBrk="1" fontAlgn="auto" hangingPunct="1">
              <a:spcAft>
                <a:spcPts val="0"/>
              </a:spcAft>
              <a:defRPr/>
            </a:pPr>
            <a:r>
              <a:rPr lang="en-US" smtClean="0">
                <a:solidFill>
                  <a:srgbClr val="C73609"/>
                </a:solidFill>
                <a:latin typeface="Impact" pitchFamily="34" charset="0"/>
              </a:rPr>
              <a:t>Using Knowledge of Your Learning Style</a:t>
            </a:r>
          </a:p>
        </p:txBody>
      </p:sp>
      <p:sp>
        <p:nvSpPr>
          <p:cNvPr id="44034" name="Rectangle 2"/>
          <p:cNvSpPr>
            <a:spLocks noGrp="1" noChangeArrowheads="1"/>
          </p:cNvSpPr>
          <p:nvPr>
            <p:ph idx="1"/>
          </p:nvPr>
        </p:nvSpPr>
        <p:spPr>
          <a:xfrm>
            <a:off x="-304800" y="1828800"/>
            <a:ext cx="9144000" cy="1447800"/>
          </a:xfrm>
        </p:spPr>
        <p:txBody>
          <a:bodyPr/>
          <a:lstStyle/>
          <a:p>
            <a:pPr algn="ctr" eaLnBrk="1" hangingPunct="1">
              <a:buFont typeface="Wingdings" panose="05000000000000000000" pitchFamily="2" charset="2"/>
              <a:buNone/>
            </a:pPr>
            <a:r>
              <a:rPr lang="en-US" altLang="en-US" sz="2800" b="1" smtClean="0">
                <a:solidFill>
                  <a:srgbClr val="336600"/>
                </a:solidFill>
                <a:latin typeface="Harrington" panose="04040505050A02020702" pitchFamily="82" charset="0"/>
              </a:rPr>
              <a:t>Knowing your learning style, both your strengths and </a:t>
            </a:r>
          </a:p>
          <a:p>
            <a:pPr algn="ctr" eaLnBrk="1" hangingPunct="1">
              <a:buFont typeface="Wingdings" panose="05000000000000000000" pitchFamily="2" charset="2"/>
              <a:buNone/>
            </a:pPr>
            <a:r>
              <a:rPr lang="en-US" altLang="en-US" sz="2800" b="1" smtClean="0">
                <a:solidFill>
                  <a:srgbClr val="336600"/>
                </a:solidFill>
                <a:latin typeface="Harrington" panose="04040505050A02020702" pitchFamily="82" charset="0"/>
              </a:rPr>
              <a:t>your weaknesses, can help you study more effectively. </a:t>
            </a:r>
          </a:p>
        </p:txBody>
      </p:sp>
      <p:pic>
        <p:nvPicPr>
          <p:cNvPr id="44040" name="Picture 8" descr="06_Reading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276600"/>
            <a:ext cx="3733800" cy="2498725"/>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pic>
      <p:sp>
        <p:nvSpPr>
          <p:cNvPr id="44041" name="WordArt 9"/>
          <p:cNvSpPr>
            <a:spLocks noChangeArrowheads="1" noChangeShapeType="1" noTextEdit="1"/>
          </p:cNvSpPr>
          <p:nvPr/>
        </p:nvSpPr>
        <p:spPr bwMode="auto">
          <a:xfrm>
            <a:off x="304800" y="4114800"/>
            <a:ext cx="1981200" cy="1219200"/>
          </a:xfrm>
          <a:prstGeom prst="rect">
            <a:avLst/>
          </a:prstGeom>
        </p:spPr>
        <p:txBody>
          <a:bodyPr wrap="none" fromWordArt="1">
            <a:prstTxWarp prst="textCascadeUp">
              <a:avLst>
                <a:gd name="adj" fmla="val 44444"/>
              </a:avLst>
            </a:prstTxWarp>
            <a:scene3d>
              <a:camera prst="legacyPerspectiveFront">
                <a:rot lat="20519990"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Impact" panose="020B0806030902050204" pitchFamily="34" charset="0"/>
              </a:rPr>
              <a:t>See it!</a:t>
            </a:r>
          </a:p>
        </p:txBody>
      </p:sp>
      <p:sp>
        <p:nvSpPr>
          <p:cNvPr id="44042" name="WordArt 10"/>
          <p:cNvSpPr>
            <a:spLocks noChangeArrowheads="1" noChangeShapeType="1" noTextEdit="1"/>
          </p:cNvSpPr>
          <p:nvPr/>
        </p:nvSpPr>
        <p:spPr bwMode="auto">
          <a:xfrm>
            <a:off x="6781800" y="3733800"/>
            <a:ext cx="1981200"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miter lim="800000"/>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Hear it!</a:t>
            </a:r>
          </a:p>
        </p:txBody>
      </p:sp>
      <p:sp>
        <p:nvSpPr>
          <p:cNvPr id="44043" name="WordArt 11"/>
          <p:cNvSpPr>
            <a:spLocks noChangeArrowheads="1" noChangeShapeType="1" noTextEdit="1"/>
          </p:cNvSpPr>
          <p:nvPr/>
        </p:nvSpPr>
        <p:spPr bwMode="auto">
          <a:xfrm>
            <a:off x="3276600" y="5867400"/>
            <a:ext cx="2895600" cy="78105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miter lim="800000"/>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shley Crawford"/>
              </a:rPr>
              <a:t>Experience 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4039"/>
                                        </p:tgtEl>
                                        <p:attrNameLst>
                                          <p:attrName>style.visibility</p:attrName>
                                        </p:attrNameLst>
                                      </p:cBhvr>
                                      <p:to>
                                        <p:strVal val="visible"/>
                                      </p:to>
                                    </p:set>
                                    <p:animEffect transition="in" filter="checkerboard(across)">
                                      <p:cBhvr>
                                        <p:cTn id="7" dur="500"/>
                                        <p:tgtEl>
                                          <p:spTgt spid="440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4">
                                            <p:txEl>
                                              <p:pRg st="0" end="0"/>
                                            </p:txEl>
                                          </p:spTgt>
                                        </p:tgtEl>
                                        <p:attrNameLst>
                                          <p:attrName>style.visibility</p:attrName>
                                        </p:attrNameLst>
                                      </p:cBhvr>
                                      <p:to>
                                        <p:strVal val="visible"/>
                                      </p:to>
                                    </p:set>
                                    <p:animEffect transition="in" filter="dissolve">
                                      <p:cBhvr>
                                        <p:cTn id="12" dur="500"/>
                                        <p:tgtEl>
                                          <p:spTgt spid="4403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4">
                                            <p:txEl>
                                              <p:pRg st="1" end="1"/>
                                            </p:txEl>
                                          </p:spTgt>
                                        </p:tgtEl>
                                        <p:attrNameLst>
                                          <p:attrName>style.visibility</p:attrName>
                                        </p:attrNameLst>
                                      </p:cBhvr>
                                      <p:to>
                                        <p:strVal val="visible"/>
                                      </p:to>
                                    </p:set>
                                    <p:animEffect transition="in" filter="dissolve">
                                      <p:cBhvr>
                                        <p:cTn id="17" dur="500"/>
                                        <p:tgtEl>
                                          <p:spTgt spid="4403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44040"/>
                                        </p:tgtEl>
                                        <p:attrNameLst>
                                          <p:attrName>style.visibility</p:attrName>
                                        </p:attrNameLst>
                                      </p:cBhvr>
                                      <p:to>
                                        <p:strVal val="visible"/>
                                      </p:to>
                                    </p:set>
                                    <p:anim calcmode="lin" valueType="num">
                                      <p:cBhvr>
                                        <p:cTn id="22" dur="500" fill="hold"/>
                                        <p:tgtEl>
                                          <p:spTgt spid="44040"/>
                                        </p:tgtEl>
                                        <p:attrNameLst>
                                          <p:attrName>ppt_w</p:attrName>
                                        </p:attrNameLst>
                                      </p:cBhvr>
                                      <p:tavLst>
                                        <p:tav tm="0">
                                          <p:val>
                                            <p:fltVal val="0"/>
                                          </p:val>
                                        </p:tav>
                                        <p:tav tm="100000">
                                          <p:val>
                                            <p:strVal val="#ppt_w"/>
                                          </p:val>
                                        </p:tav>
                                      </p:tavLst>
                                    </p:anim>
                                    <p:anim calcmode="lin" valueType="num">
                                      <p:cBhvr>
                                        <p:cTn id="23" dur="500" fill="hold"/>
                                        <p:tgtEl>
                                          <p:spTgt spid="44040"/>
                                        </p:tgtEl>
                                        <p:attrNameLst>
                                          <p:attrName>ppt_h</p:attrName>
                                        </p:attrNameLst>
                                      </p:cBhvr>
                                      <p:tavLst>
                                        <p:tav tm="0">
                                          <p:val>
                                            <p:fltVal val="0"/>
                                          </p:val>
                                        </p:tav>
                                        <p:tav tm="100000">
                                          <p:val>
                                            <p:strVal val="#ppt_h"/>
                                          </p:val>
                                        </p:tav>
                                      </p:tavLst>
                                    </p:anim>
                                    <p:animEffect transition="in" filter="fade">
                                      <p:cBhvr>
                                        <p:cTn id="24" dur="500"/>
                                        <p:tgtEl>
                                          <p:spTgt spid="4404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44041"/>
                                        </p:tgtEl>
                                        <p:attrNameLst>
                                          <p:attrName>style.visibility</p:attrName>
                                        </p:attrNameLst>
                                      </p:cBhvr>
                                      <p:to>
                                        <p:strVal val="visible"/>
                                      </p:to>
                                    </p:set>
                                    <p:animEffect transition="in" filter="dissolve">
                                      <p:cBhvr>
                                        <p:cTn id="29" dur="500"/>
                                        <p:tgtEl>
                                          <p:spTgt spid="4404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44042"/>
                                        </p:tgtEl>
                                        <p:attrNameLst>
                                          <p:attrName>style.visibility</p:attrName>
                                        </p:attrNameLst>
                                      </p:cBhvr>
                                      <p:to>
                                        <p:strVal val="visible"/>
                                      </p:to>
                                    </p:set>
                                    <p:animEffect transition="in" filter="dissolve">
                                      <p:cBhvr>
                                        <p:cTn id="34" dur="500"/>
                                        <p:tgtEl>
                                          <p:spTgt spid="4404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44043"/>
                                        </p:tgtEl>
                                        <p:attrNameLst>
                                          <p:attrName>style.visibility</p:attrName>
                                        </p:attrNameLst>
                                      </p:cBhvr>
                                      <p:to>
                                        <p:strVal val="visible"/>
                                      </p:to>
                                    </p:set>
                                    <p:animEffect transition="in" filter="dissolve">
                                      <p:cBhvr>
                                        <p:cTn id="39" dur="500"/>
                                        <p:tgtEl>
                                          <p:spTgt spid="44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152400"/>
            <a:ext cx="6870700" cy="1600200"/>
          </a:xfrm>
        </p:spPr>
        <p:txBody>
          <a:bodyPr/>
          <a:lstStyle/>
          <a:p>
            <a:pPr eaLnBrk="1" fontAlgn="auto" hangingPunct="1">
              <a:spcAft>
                <a:spcPts val="0"/>
              </a:spcAft>
              <a:defRPr/>
            </a:pPr>
            <a:r>
              <a:rPr lang="en-US" smtClean="0">
                <a:solidFill>
                  <a:srgbClr val="C73609"/>
                </a:solidFill>
                <a:latin typeface="Impact" pitchFamily="34" charset="0"/>
              </a:rPr>
              <a:t>Build Strengths across the Learning Styles</a:t>
            </a:r>
          </a:p>
        </p:txBody>
      </p:sp>
      <p:sp>
        <p:nvSpPr>
          <p:cNvPr id="37891" name="Rectangle 3"/>
          <p:cNvSpPr>
            <a:spLocks noGrp="1" noChangeArrowheads="1"/>
          </p:cNvSpPr>
          <p:nvPr>
            <p:ph idx="1"/>
          </p:nvPr>
        </p:nvSpPr>
        <p:spPr>
          <a:xfrm>
            <a:off x="0" y="1676400"/>
            <a:ext cx="8077200" cy="3352800"/>
          </a:xfrm>
        </p:spPr>
        <p:txBody>
          <a:bodyPr/>
          <a:lstStyle/>
          <a:p>
            <a:pPr eaLnBrk="1" hangingPunct="1"/>
            <a:r>
              <a:rPr lang="en-US" altLang="en-US" sz="2800" smtClean="0">
                <a:latin typeface="Sylfaen" panose="010A0502050306030303" pitchFamily="18" charset="0"/>
              </a:rPr>
              <a:t>Make the best use of your learning style.</a:t>
            </a:r>
          </a:p>
          <a:p>
            <a:pPr eaLnBrk="1" hangingPunct="1"/>
            <a:r>
              <a:rPr lang="en-US" altLang="en-US" sz="2800" smtClean="0">
                <a:latin typeface="Sylfaen" panose="010A0502050306030303" pitchFamily="18" charset="0"/>
              </a:rPr>
              <a:t>Work harder in skills that don</a:t>
            </a:r>
            <a:r>
              <a:rPr lang="en-US" altLang="en-US" sz="2800" smtClean="0"/>
              <a:t>’</a:t>
            </a:r>
            <a:r>
              <a:rPr lang="en-US" altLang="en-US" sz="2800" smtClean="0">
                <a:latin typeface="Sylfaen" panose="010A0502050306030303" pitchFamily="18" charset="0"/>
              </a:rPr>
              <a:t>t come easily to you.</a:t>
            </a:r>
          </a:p>
          <a:p>
            <a:pPr eaLnBrk="1" hangingPunct="1"/>
            <a:r>
              <a:rPr lang="en-US" altLang="en-US" sz="2800" smtClean="0">
                <a:latin typeface="Sylfaen" panose="010A0502050306030303" pitchFamily="18" charset="0"/>
              </a:rPr>
              <a:t>Be flexible and adaptable, try new things and new ways.</a:t>
            </a:r>
          </a:p>
          <a:p>
            <a:pPr eaLnBrk="1" hangingPunct="1"/>
            <a:r>
              <a:rPr lang="en-US" altLang="en-US" sz="2800" smtClean="0">
                <a:latin typeface="Sylfaen" panose="010A0502050306030303" pitchFamily="18" charset="0"/>
              </a:rPr>
              <a:t>Keep growing! Don</a:t>
            </a:r>
            <a:r>
              <a:rPr lang="en-US" altLang="en-US" sz="2800" smtClean="0"/>
              <a:t>’</a:t>
            </a:r>
            <a:r>
              <a:rPr lang="en-US" altLang="en-US" sz="2800" smtClean="0">
                <a:latin typeface="Sylfaen" panose="010A0502050306030303" pitchFamily="18" charset="0"/>
              </a:rPr>
              <a:t>t be easily satisfied!</a:t>
            </a:r>
          </a:p>
        </p:txBody>
      </p:sp>
      <p:pic>
        <p:nvPicPr>
          <p:cNvPr id="37894" name="Picture 6" descr="MCj030368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495800"/>
            <a:ext cx="17224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9" name="Picture 1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2800" y="4267200"/>
            <a:ext cx="990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0" name="Picture 12" descr="MCj0403997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4724400"/>
            <a:ext cx="107315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1" name="Picture 13" descr="MCj0197588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5867400"/>
            <a:ext cx="2546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4" name="Picture 16" descr="MCj0406148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1200" y="4648200"/>
            <a:ext cx="18510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1000" fill="hold"/>
                                        <p:tgtEl>
                                          <p:spTgt spid="37890"/>
                                        </p:tgtEl>
                                        <p:attrNameLst>
                                          <p:attrName>ppt_x</p:attrName>
                                        </p:attrNameLst>
                                      </p:cBhvr>
                                      <p:tavLst>
                                        <p:tav tm="0">
                                          <p:val>
                                            <p:strVal val="#ppt_x"/>
                                          </p:val>
                                        </p:tav>
                                        <p:tav tm="100000">
                                          <p:val>
                                            <p:strVal val="#ppt_x"/>
                                          </p:val>
                                        </p:tav>
                                      </p:tavLst>
                                    </p:anim>
                                    <p:anim calcmode="lin" valueType="num">
                                      <p:cBhvr additive="base">
                                        <p:cTn id="8" dur="1000" fill="hold"/>
                                        <p:tgtEl>
                                          <p:spTgt spid="378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nodeType="clickEffect">
                                  <p:stCondLst>
                                    <p:cond delay="0"/>
                                  </p:stCondLst>
                                  <p:childTnLst>
                                    <p:set>
                                      <p:cBhvr>
                                        <p:cTn id="12" dur="1" fill="hold">
                                          <p:stCondLst>
                                            <p:cond delay="0"/>
                                          </p:stCondLst>
                                        </p:cTn>
                                        <p:tgtEl>
                                          <p:spTgt spid="37904"/>
                                        </p:tgtEl>
                                        <p:attrNameLst>
                                          <p:attrName>style.visibility</p:attrName>
                                        </p:attrNameLst>
                                      </p:cBhvr>
                                      <p:to>
                                        <p:strVal val="visible"/>
                                      </p:to>
                                    </p:set>
                                    <p:anim from="(-#ppt_w/2)" to="(#ppt_x)" calcmode="lin" valueType="num">
                                      <p:cBhvr>
                                        <p:cTn id="13" dur="600" fill="hold">
                                          <p:stCondLst>
                                            <p:cond delay="0"/>
                                          </p:stCondLst>
                                        </p:cTn>
                                        <p:tgtEl>
                                          <p:spTgt spid="37904"/>
                                        </p:tgtEl>
                                        <p:attrNameLst>
                                          <p:attrName>ppt_x</p:attrName>
                                        </p:attrNameLst>
                                      </p:cBhvr>
                                    </p:anim>
                                    <p:anim from="0" to="-1.0" calcmode="lin" valueType="num">
                                      <p:cBhvr>
                                        <p:cTn id="14" dur="200" decel="50000" autoRev="1" fill="hold">
                                          <p:stCondLst>
                                            <p:cond delay="600"/>
                                          </p:stCondLst>
                                        </p:cTn>
                                        <p:tgtEl>
                                          <p:spTgt spid="37904"/>
                                        </p:tgtEl>
                                        <p:attrNameLst>
                                          <p:attrName>xshear</p:attrName>
                                        </p:attrNameLst>
                                      </p:cBhvr>
                                    </p:anim>
                                    <p:animScale>
                                      <p:cBhvr>
                                        <p:cTn id="15" dur="200" decel="100000" autoRev="1" fill="hold">
                                          <p:stCondLst>
                                            <p:cond delay="600"/>
                                          </p:stCondLst>
                                        </p:cTn>
                                        <p:tgtEl>
                                          <p:spTgt spid="37904"/>
                                        </p:tgtEl>
                                      </p:cBhvr>
                                      <p:from x="100000" y="100000"/>
                                      <p:to x="80000" y="100000"/>
                                    </p:animScale>
                                    <p:anim by="(#ppt_h/3+#ppt_w*0.1)" calcmode="lin" valueType="num">
                                      <p:cBhvr additive="sum">
                                        <p:cTn id="16" dur="200" decel="100000" autoRev="1" fill="hold">
                                          <p:stCondLst>
                                            <p:cond delay="600"/>
                                          </p:stCondLst>
                                        </p:cTn>
                                        <p:tgtEl>
                                          <p:spTgt spid="37904"/>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7891">
                                            <p:txEl>
                                              <p:pRg st="0" end="0"/>
                                            </p:txEl>
                                          </p:spTgt>
                                        </p:tgtEl>
                                        <p:attrNameLst>
                                          <p:attrName>style.visibility</p:attrName>
                                        </p:attrNameLst>
                                      </p:cBhvr>
                                      <p:to>
                                        <p:strVal val="visible"/>
                                      </p:to>
                                    </p:set>
                                    <p:anim calcmode="lin" valueType="num">
                                      <p:cBhvr additive="base">
                                        <p:cTn id="21" dur="10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7891">
                                            <p:txEl>
                                              <p:pRg st="0" end="0"/>
                                            </p:txEl>
                                          </p:spTgt>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7894"/>
                                        </p:tgtEl>
                                        <p:attrNameLst>
                                          <p:attrName>style.visibility</p:attrName>
                                        </p:attrNameLst>
                                      </p:cBhvr>
                                      <p:to>
                                        <p:strVal val="visible"/>
                                      </p:to>
                                    </p:set>
                                    <p:anim calcmode="lin" valueType="num">
                                      <p:cBhvr additive="base">
                                        <p:cTn id="25" dur="500" fill="hold"/>
                                        <p:tgtEl>
                                          <p:spTgt spid="37894"/>
                                        </p:tgtEl>
                                        <p:attrNameLst>
                                          <p:attrName>ppt_x</p:attrName>
                                        </p:attrNameLst>
                                      </p:cBhvr>
                                      <p:tavLst>
                                        <p:tav tm="0">
                                          <p:val>
                                            <p:strVal val="#ppt_x"/>
                                          </p:val>
                                        </p:tav>
                                        <p:tav tm="100000">
                                          <p:val>
                                            <p:strVal val="#ppt_x"/>
                                          </p:val>
                                        </p:tav>
                                      </p:tavLst>
                                    </p:anim>
                                    <p:anim calcmode="lin" valueType="num">
                                      <p:cBhvr additive="base">
                                        <p:cTn id="26" dur="500" fill="hold"/>
                                        <p:tgtEl>
                                          <p:spTgt spid="3789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891">
                                            <p:txEl>
                                              <p:pRg st="1" end="1"/>
                                            </p:txEl>
                                          </p:spTgt>
                                        </p:tgtEl>
                                        <p:attrNameLst>
                                          <p:attrName>style.visibility</p:attrName>
                                        </p:attrNameLst>
                                      </p:cBhvr>
                                      <p:to>
                                        <p:strVal val="visible"/>
                                      </p:to>
                                    </p:set>
                                    <p:anim calcmode="lin" valueType="num">
                                      <p:cBhvr additive="base">
                                        <p:cTn id="31" dur="10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7891">
                                            <p:txEl>
                                              <p:pRg st="1" end="1"/>
                                            </p:txEl>
                                          </p:spTgt>
                                        </p:tgtEl>
                                        <p:attrNameLst>
                                          <p:attrName>ppt_y</p:attrName>
                                        </p:attrNameLst>
                                      </p:cBhvr>
                                      <p:tavLst>
                                        <p:tav tm="0">
                                          <p:val>
                                            <p:strVal val="#ppt_y"/>
                                          </p:val>
                                        </p:tav>
                                        <p:tav tm="100000">
                                          <p:val>
                                            <p:strVal val="#ppt_y"/>
                                          </p:val>
                                        </p:tav>
                                      </p:tavLst>
                                    </p:anim>
                                  </p:childTnLst>
                                </p:cTn>
                              </p:par>
                              <p:par>
                                <p:cTn id="33" presetID="5" presetClass="entr" presetSubtype="10" fill="hold" nodeType="withEffect">
                                  <p:stCondLst>
                                    <p:cond delay="0"/>
                                  </p:stCondLst>
                                  <p:childTnLst>
                                    <p:set>
                                      <p:cBhvr>
                                        <p:cTn id="34" dur="1" fill="hold">
                                          <p:stCondLst>
                                            <p:cond delay="0"/>
                                          </p:stCondLst>
                                        </p:cTn>
                                        <p:tgtEl>
                                          <p:spTgt spid="37900"/>
                                        </p:tgtEl>
                                        <p:attrNameLst>
                                          <p:attrName>style.visibility</p:attrName>
                                        </p:attrNameLst>
                                      </p:cBhvr>
                                      <p:to>
                                        <p:strVal val="visible"/>
                                      </p:to>
                                    </p:set>
                                    <p:animEffect transition="in" filter="checkerboard(across)">
                                      <p:cBhvr>
                                        <p:cTn id="35" dur="500"/>
                                        <p:tgtEl>
                                          <p:spTgt spid="3790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37891">
                                            <p:txEl>
                                              <p:pRg st="2" end="2"/>
                                            </p:txEl>
                                          </p:spTgt>
                                        </p:tgtEl>
                                        <p:attrNameLst>
                                          <p:attrName>style.visibility</p:attrName>
                                        </p:attrNameLst>
                                      </p:cBhvr>
                                      <p:to>
                                        <p:strVal val="visible"/>
                                      </p:to>
                                    </p:set>
                                    <p:anim calcmode="lin" valueType="num">
                                      <p:cBhvr additive="base">
                                        <p:cTn id="40" dur="10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37891">
                                            <p:txEl>
                                              <p:pRg st="2" end="2"/>
                                            </p:txEl>
                                          </p:spTgt>
                                        </p:tgtEl>
                                        <p:attrNameLst>
                                          <p:attrName>ppt_y</p:attrName>
                                        </p:attrNameLst>
                                      </p:cBhvr>
                                      <p:tavLst>
                                        <p:tav tm="0">
                                          <p:val>
                                            <p:strVal val="#ppt_y"/>
                                          </p:val>
                                        </p:tav>
                                        <p:tav tm="100000">
                                          <p:val>
                                            <p:strVal val="#ppt_y"/>
                                          </p:val>
                                        </p:tav>
                                      </p:tavLst>
                                    </p:anim>
                                  </p:childTnLst>
                                </p:cTn>
                              </p:par>
                              <p:par>
                                <p:cTn id="42" presetID="26" presetClass="entr" presetSubtype="0" fill="hold" nodeType="withEffect">
                                  <p:stCondLst>
                                    <p:cond delay="0"/>
                                  </p:stCondLst>
                                  <p:childTnLst>
                                    <p:set>
                                      <p:cBhvr>
                                        <p:cTn id="43" dur="1" fill="hold">
                                          <p:stCondLst>
                                            <p:cond delay="0"/>
                                          </p:stCondLst>
                                        </p:cTn>
                                        <p:tgtEl>
                                          <p:spTgt spid="37899"/>
                                        </p:tgtEl>
                                        <p:attrNameLst>
                                          <p:attrName>style.visibility</p:attrName>
                                        </p:attrNameLst>
                                      </p:cBhvr>
                                      <p:to>
                                        <p:strVal val="visible"/>
                                      </p:to>
                                    </p:set>
                                    <p:animEffect transition="in" filter="wipe(down)">
                                      <p:cBhvr>
                                        <p:cTn id="44" dur="580">
                                          <p:stCondLst>
                                            <p:cond delay="0"/>
                                          </p:stCondLst>
                                        </p:cTn>
                                        <p:tgtEl>
                                          <p:spTgt spid="37899"/>
                                        </p:tgtEl>
                                      </p:cBhvr>
                                    </p:animEffect>
                                    <p:anim calcmode="lin" valueType="num">
                                      <p:cBhvr>
                                        <p:cTn id="45" dur="1822" tmFilter="0,0; 0.14,0.36; 0.43,0.73; 0.71,0.91; 1.0,1.0">
                                          <p:stCondLst>
                                            <p:cond delay="0"/>
                                          </p:stCondLst>
                                        </p:cTn>
                                        <p:tgtEl>
                                          <p:spTgt spid="37899"/>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7899"/>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7899"/>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7899"/>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7899"/>
                                        </p:tgtEl>
                                        <p:attrNameLst>
                                          <p:attrName>ppt_y</p:attrName>
                                        </p:attrNameLst>
                                      </p:cBhvr>
                                      <p:tavLst>
                                        <p:tav tm="0" fmla="#ppt_y-sin(pi*$)/81">
                                          <p:val>
                                            <p:fltVal val="0"/>
                                          </p:val>
                                        </p:tav>
                                        <p:tav tm="100000">
                                          <p:val>
                                            <p:fltVal val="1"/>
                                          </p:val>
                                        </p:tav>
                                      </p:tavLst>
                                    </p:anim>
                                    <p:animScale>
                                      <p:cBhvr>
                                        <p:cTn id="50" dur="26">
                                          <p:stCondLst>
                                            <p:cond delay="650"/>
                                          </p:stCondLst>
                                        </p:cTn>
                                        <p:tgtEl>
                                          <p:spTgt spid="37899"/>
                                        </p:tgtEl>
                                      </p:cBhvr>
                                      <p:to x="100000" y="60000"/>
                                    </p:animScale>
                                    <p:animScale>
                                      <p:cBhvr>
                                        <p:cTn id="51" dur="166" decel="50000">
                                          <p:stCondLst>
                                            <p:cond delay="676"/>
                                          </p:stCondLst>
                                        </p:cTn>
                                        <p:tgtEl>
                                          <p:spTgt spid="37899"/>
                                        </p:tgtEl>
                                      </p:cBhvr>
                                      <p:to x="100000" y="100000"/>
                                    </p:animScale>
                                    <p:animScale>
                                      <p:cBhvr>
                                        <p:cTn id="52" dur="26">
                                          <p:stCondLst>
                                            <p:cond delay="1312"/>
                                          </p:stCondLst>
                                        </p:cTn>
                                        <p:tgtEl>
                                          <p:spTgt spid="37899"/>
                                        </p:tgtEl>
                                      </p:cBhvr>
                                      <p:to x="100000" y="80000"/>
                                    </p:animScale>
                                    <p:animScale>
                                      <p:cBhvr>
                                        <p:cTn id="53" dur="166" decel="50000">
                                          <p:stCondLst>
                                            <p:cond delay="1338"/>
                                          </p:stCondLst>
                                        </p:cTn>
                                        <p:tgtEl>
                                          <p:spTgt spid="37899"/>
                                        </p:tgtEl>
                                      </p:cBhvr>
                                      <p:to x="100000" y="100000"/>
                                    </p:animScale>
                                    <p:animScale>
                                      <p:cBhvr>
                                        <p:cTn id="54" dur="26">
                                          <p:stCondLst>
                                            <p:cond delay="1642"/>
                                          </p:stCondLst>
                                        </p:cTn>
                                        <p:tgtEl>
                                          <p:spTgt spid="37899"/>
                                        </p:tgtEl>
                                      </p:cBhvr>
                                      <p:to x="100000" y="90000"/>
                                    </p:animScale>
                                    <p:animScale>
                                      <p:cBhvr>
                                        <p:cTn id="55" dur="166" decel="50000">
                                          <p:stCondLst>
                                            <p:cond delay="1668"/>
                                          </p:stCondLst>
                                        </p:cTn>
                                        <p:tgtEl>
                                          <p:spTgt spid="37899"/>
                                        </p:tgtEl>
                                      </p:cBhvr>
                                      <p:to x="100000" y="100000"/>
                                    </p:animScale>
                                    <p:animScale>
                                      <p:cBhvr>
                                        <p:cTn id="56" dur="26">
                                          <p:stCondLst>
                                            <p:cond delay="1808"/>
                                          </p:stCondLst>
                                        </p:cTn>
                                        <p:tgtEl>
                                          <p:spTgt spid="37899"/>
                                        </p:tgtEl>
                                      </p:cBhvr>
                                      <p:to x="100000" y="95000"/>
                                    </p:animScale>
                                    <p:animScale>
                                      <p:cBhvr>
                                        <p:cTn id="57" dur="166" decel="50000">
                                          <p:stCondLst>
                                            <p:cond delay="1834"/>
                                          </p:stCondLst>
                                        </p:cTn>
                                        <p:tgtEl>
                                          <p:spTgt spid="37899"/>
                                        </p:tgtEl>
                                      </p:cBhvr>
                                      <p:to x="100000" y="100000"/>
                                    </p:animScale>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37891">
                                            <p:txEl>
                                              <p:pRg st="3" end="3"/>
                                            </p:txEl>
                                          </p:spTgt>
                                        </p:tgtEl>
                                        <p:attrNameLst>
                                          <p:attrName>style.visibility</p:attrName>
                                        </p:attrNameLst>
                                      </p:cBhvr>
                                      <p:to>
                                        <p:strVal val="visible"/>
                                      </p:to>
                                    </p:set>
                                    <p:anim calcmode="lin" valueType="num">
                                      <p:cBhvr additive="base">
                                        <p:cTn id="62" dur="10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63" dur="1000" fill="hold"/>
                                        <p:tgtEl>
                                          <p:spTgt spid="37891">
                                            <p:txEl>
                                              <p:pRg st="3" end="3"/>
                                            </p:txEl>
                                          </p:spTgt>
                                        </p:tgtEl>
                                        <p:attrNameLst>
                                          <p:attrName>ppt_y</p:attrName>
                                        </p:attrNameLst>
                                      </p:cBhvr>
                                      <p:tavLst>
                                        <p:tav tm="0">
                                          <p:val>
                                            <p:strVal val="#ppt_y"/>
                                          </p:val>
                                        </p:tav>
                                        <p:tav tm="100000">
                                          <p:val>
                                            <p:strVal val="#ppt_y"/>
                                          </p:val>
                                        </p:tav>
                                      </p:tavLst>
                                    </p:anim>
                                  </p:childTnLst>
                                </p:cTn>
                              </p:par>
                              <p:par>
                                <p:cTn id="64" presetID="49" presetClass="entr" presetSubtype="0" decel="100000" fill="hold" nodeType="withEffect">
                                  <p:stCondLst>
                                    <p:cond delay="0"/>
                                  </p:stCondLst>
                                  <p:childTnLst>
                                    <p:set>
                                      <p:cBhvr>
                                        <p:cTn id="65" dur="1" fill="hold">
                                          <p:stCondLst>
                                            <p:cond delay="0"/>
                                          </p:stCondLst>
                                        </p:cTn>
                                        <p:tgtEl>
                                          <p:spTgt spid="37901"/>
                                        </p:tgtEl>
                                        <p:attrNameLst>
                                          <p:attrName>style.visibility</p:attrName>
                                        </p:attrNameLst>
                                      </p:cBhvr>
                                      <p:to>
                                        <p:strVal val="visible"/>
                                      </p:to>
                                    </p:set>
                                    <p:anim calcmode="lin" valueType="num">
                                      <p:cBhvr>
                                        <p:cTn id="66" dur="500" fill="hold"/>
                                        <p:tgtEl>
                                          <p:spTgt spid="37901"/>
                                        </p:tgtEl>
                                        <p:attrNameLst>
                                          <p:attrName>ppt_w</p:attrName>
                                        </p:attrNameLst>
                                      </p:cBhvr>
                                      <p:tavLst>
                                        <p:tav tm="0">
                                          <p:val>
                                            <p:fltVal val="0"/>
                                          </p:val>
                                        </p:tav>
                                        <p:tav tm="100000">
                                          <p:val>
                                            <p:strVal val="#ppt_w"/>
                                          </p:val>
                                        </p:tav>
                                      </p:tavLst>
                                    </p:anim>
                                    <p:anim calcmode="lin" valueType="num">
                                      <p:cBhvr>
                                        <p:cTn id="67" dur="500" fill="hold"/>
                                        <p:tgtEl>
                                          <p:spTgt spid="37901"/>
                                        </p:tgtEl>
                                        <p:attrNameLst>
                                          <p:attrName>ppt_h</p:attrName>
                                        </p:attrNameLst>
                                      </p:cBhvr>
                                      <p:tavLst>
                                        <p:tav tm="0">
                                          <p:val>
                                            <p:fltVal val="0"/>
                                          </p:val>
                                        </p:tav>
                                        <p:tav tm="100000">
                                          <p:val>
                                            <p:strVal val="#ppt_h"/>
                                          </p:val>
                                        </p:tav>
                                      </p:tavLst>
                                    </p:anim>
                                    <p:anim calcmode="lin" valueType="num">
                                      <p:cBhvr>
                                        <p:cTn id="68" dur="500" fill="hold"/>
                                        <p:tgtEl>
                                          <p:spTgt spid="37901"/>
                                        </p:tgtEl>
                                        <p:attrNameLst>
                                          <p:attrName>style.rotation</p:attrName>
                                        </p:attrNameLst>
                                      </p:cBhvr>
                                      <p:tavLst>
                                        <p:tav tm="0">
                                          <p:val>
                                            <p:fltVal val="360"/>
                                          </p:val>
                                        </p:tav>
                                        <p:tav tm="100000">
                                          <p:val>
                                            <p:fltVal val="0"/>
                                          </p:val>
                                        </p:tav>
                                      </p:tavLst>
                                    </p:anim>
                                    <p:animEffect transition="in" filter="fade">
                                      <p:cBhvr>
                                        <p:cTn id="69" dur="500"/>
                                        <p:tgtEl>
                                          <p:spTgt spid="37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8" descr="j0219072"/>
          <p:cNvPicPr>
            <a:picLocks noChangeAspect="1" noChangeArrowheads="1" noCrop="1"/>
          </p:cNvPicPr>
          <p:nvPr/>
        </p:nvPicPr>
        <p:blipFill>
          <a:blip r:embed="rId3">
            <a:lum bright="70000"/>
            <a:extLst>
              <a:ext uri="{28A0092B-C50C-407E-A947-70E740481C1C}">
                <a14:useLocalDpi xmlns:a14="http://schemas.microsoft.com/office/drawing/2010/main" val="0"/>
              </a:ext>
            </a:extLst>
          </a:blip>
          <a:srcRect/>
          <a:stretch>
            <a:fillRect/>
          </a:stretch>
        </p:blipFill>
        <p:spPr bwMode="auto">
          <a:xfrm>
            <a:off x="2895600" y="2057400"/>
            <a:ext cx="319405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6" descr="j0288928"/>
          <p:cNvPicPr>
            <a:picLocks noChangeAspect="1" noChangeArrowheads="1" noCrop="1"/>
          </p:cNvPicPr>
          <p:nvPr/>
        </p:nvPicPr>
        <p:blipFill>
          <a:blip r:embed="rId4">
            <a:lum bright="-40000"/>
            <a:extLst>
              <a:ext uri="{28A0092B-C50C-407E-A947-70E740481C1C}">
                <a14:useLocalDpi xmlns:a14="http://schemas.microsoft.com/office/drawing/2010/main" val="0"/>
              </a:ext>
            </a:extLst>
          </a:blip>
          <a:srcRect/>
          <a:stretch>
            <a:fillRect/>
          </a:stretch>
        </p:blipFill>
        <p:spPr bwMode="auto">
          <a:xfrm>
            <a:off x="5867400" y="0"/>
            <a:ext cx="124777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6" name="Rectangle 2"/>
          <p:cNvSpPr>
            <a:spLocks noGrp="1" noChangeArrowheads="1"/>
          </p:cNvSpPr>
          <p:nvPr>
            <p:ph type="title"/>
          </p:nvPr>
        </p:nvSpPr>
        <p:spPr>
          <a:xfrm>
            <a:off x="0" y="304800"/>
            <a:ext cx="8229600" cy="1322388"/>
          </a:xfrm>
        </p:spPr>
        <p:txBody>
          <a:bodyPr lIns="92075" tIns="46038" rIns="92075" bIns="46038">
            <a:normAutofit fontScale="90000"/>
          </a:bodyPr>
          <a:lstStyle/>
          <a:p>
            <a:pPr eaLnBrk="1" fontAlgn="auto" hangingPunct="1">
              <a:spcAft>
                <a:spcPts val="0"/>
              </a:spcAft>
              <a:defRPr/>
            </a:pPr>
            <a:r>
              <a:rPr lang="en-US" sz="3600" dirty="0" smtClean="0">
                <a:solidFill>
                  <a:srgbClr val="C73609"/>
                </a:solidFill>
                <a:latin typeface="Impact" pitchFamily="34" charset="0"/>
              </a:rPr>
              <a:t>Remember!</a:t>
            </a:r>
            <a:br>
              <a:rPr lang="en-US" sz="3600" dirty="0" smtClean="0">
                <a:solidFill>
                  <a:srgbClr val="C73609"/>
                </a:solidFill>
                <a:latin typeface="Impact" pitchFamily="34" charset="0"/>
              </a:rPr>
            </a:br>
            <a:r>
              <a:rPr lang="en-US" sz="3600" dirty="0" smtClean="0">
                <a:solidFill>
                  <a:srgbClr val="C73609"/>
                </a:solidFill>
                <a:latin typeface="Impact" pitchFamily="34" charset="0"/>
              </a:rPr>
              <a:t>No matter what your Learning Style is it</a:t>
            </a:r>
            <a:r>
              <a:rPr lang="en-US" sz="3600" dirty="0" smtClean="0">
                <a:solidFill>
                  <a:srgbClr val="C73609"/>
                </a:solidFill>
              </a:rPr>
              <a:t>’</a:t>
            </a:r>
            <a:r>
              <a:rPr lang="en-US" sz="3600" dirty="0" smtClean="0">
                <a:solidFill>
                  <a:srgbClr val="C73609"/>
                </a:solidFill>
                <a:latin typeface="Impact" pitchFamily="34" charset="0"/>
              </a:rPr>
              <a:t>s very important to-</a:t>
            </a:r>
          </a:p>
        </p:txBody>
      </p:sp>
      <p:sp>
        <p:nvSpPr>
          <p:cNvPr id="52227" name="Rectangle 3"/>
          <p:cNvSpPr>
            <a:spLocks noGrp="1" noChangeArrowheads="1"/>
          </p:cNvSpPr>
          <p:nvPr>
            <p:ph idx="1"/>
          </p:nvPr>
        </p:nvSpPr>
        <p:spPr>
          <a:xfrm>
            <a:off x="1143000" y="1828800"/>
            <a:ext cx="8001000" cy="4267200"/>
          </a:xfrm>
        </p:spPr>
        <p:txBody>
          <a:bodyPr lIns="92075" tIns="46038" rIns="92075" bIns="46038"/>
          <a:lstStyle/>
          <a:p>
            <a:pPr eaLnBrk="1" hangingPunct="1"/>
            <a:r>
              <a:rPr lang="en-US" altLang="en-US" sz="2700" b="1" smtClean="0">
                <a:latin typeface="Sylfaen" panose="010A0502050306030303" pitchFamily="18" charset="0"/>
              </a:rPr>
              <a:t>Be involved in class </a:t>
            </a:r>
            <a:r>
              <a:rPr lang="en-US" altLang="en-US" sz="2700" b="1" smtClean="0"/>
              <a:t>–</a:t>
            </a:r>
            <a:r>
              <a:rPr lang="en-US" altLang="en-US" sz="2700" b="1" smtClean="0">
                <a:latin typeface="Sylfaen" panose="010A0502050306030303" pitchFamily="18" charset="0"/>
              </a:rPr>
              <a:t> participate!</a:t>
            </a:r>
          </a:p>
          <a:p>
            <a:pPr eaLnBrk="1" hangingPunct="1"/>
            <a:r>
              <a:rPr lang="en-US" altLang="en-US" sz="2700" b="1" smtClean="0">
                <a:latin typeface="Sylfaen" panose="010A0502050306030303" pitchFamily="18" charset="0"/>
              </a:rPr>
              <a:t>Link classroom experience to the outside world</a:t>
            </a:r>
          </a:p>
          <a:p>
            <a:pPr eaLnBrk="1" hangingPunct="1"/>
            <a:r>
              <a:rPr lang="en-US" altLang="en-US" sz="2700" b="1" smtClean="0">
                <a:latin typeface="Sylfaen" panose="010A0502050306030303" pitchFamily="18" charset="0"/>
              </a:rPr>
              <a:t>Relate class concepts to your own life.</a:t>
            </a:r>
          </a:p>
          <a:p>
            <a:pPr eaLnBrk="1" hangingPunct="1"/>
            <a:r>
              <a:rPr lang="en-US" altLang="en-US" sz="2700" b="1" smtClean="0">
                <a:latin typeface="Sylfaen" panose="010A0502050306030303" pitchFamily="18" charset="0"/>
              </a:rPr>
              <a:t>Ask questions and offer criticism.</a:t>
            </a:r>
          </a:p>
          <a:p>
            <a:pPr eaLnBrk="1" hangingPunct="1"/>
            <a:r>
              <a:rPr lang="en-US" altLang="en-US" sz="2700" b="1" smtClean="0">
                <a:latin typeface="Sylfaen" panose="010A0502050306030303" pitchFamily="18" charset="0"/>
              </a:rPr>
              <a:t>Stimulate further relevant discussion.</a:t>
            </a:r>
          </a:p>
          <a:p>
            <a:pPr eaLnBrk="1" hangingPunct="1"/>
            <a:r>
              <a:rPr lang="en-US" altLang="en-US" sz="2700" b="1" smtClean="0">
                <a:latin typeface="Sylfaen" panose="010A0502050306030303" pitchFamily="18" charset="0"/>
              </a:rPr>
              <a:t>Don</a:t>
            </a:r>
            <a:r>
              <a:rPr lang="en-US" altLang="en-US" sz="2700" b="1" smtClean="0"/>
              <a:t>’</a:t>
            </a:r>
            <a:r>
              <a:rPr lang="en-US" altLang="en-US" sz="2700" b="1" smtClean="0">
                <a:latin typeface="Sylfaen" panose="010A0502050306030303" pitchFamily="18" charset="0"/>
              </a:rPr>
              <a:t>t get distracted </a:t>
            </a:r>
            <a:r>
              <a:rPr lang="en-US" altLang="en-US" sz="2700" b="1" smtClean="0"/>
              <a:t>–</a:t>
            </a:r>
            <a:r>
              <a:rPr lang="en-US" altLang="en-US" sz="2700" b="1" smtClean="0">
                <a:latin typeface="Sylfaen" panose="010A0502050306030303" pitchFamily="18" charset="0"/>
              </a:rPr>
              <a:t> stay </a:t>
            </a:r>
            <a:r>
              <a:rPr lang="en-US" altLang="en-US" sz="2700" b="1" smtClean="0"/>
              <a:t>“</a:t>
            </a:r>
            <a:r>
              <a:rPr lang="en-US" altLang="en-US" sz="2700" b="1" smtClean="0">
                <a:latin typeface="Sylfaen" panose="010A0502050306030303" pitchFamily="18" charset="0"/>
              </a:rPr>
              <a:t>on-task</a:t>
            </a:r>
            <a:r>
              <a:rPr lang="en-US" altLang="en-US" sz="2700" b="1" smtClean="0"/>
              <a:t>”</a:t>
            </a:r>
            <a:endParaRPr lang="en-US" altLang="en-US" sz="2700" b="1" smtClean="0">
              <a:latin typeface="Sylfaen" panose="010A0502050306030303" pitchFamily="18" charset="0"/>
            </a:endParaRPr>
          </a:p>
          <a:p>
            <a:pPr eaLnBrk="1" hangingPunct="1"/>
            <a:r>
              <a:rPr lang="en-US" altLang="en-US" sz="2700" b="1" smtClean="0">
                <a:latin typeface="Sylfaen" panose="010A0502050306030303" pitchFamily="18" charset="0"/>
              </a:rPr>
              <a:t>Keep an open mind: there are many ideas beyond your own.</a:t>
            </a:r>
          </a:p>
        </p:txBody>
      </p:sp>
      <p:sp>
        <p:nvSpPr>
          <p:cNvPr id="52229" name="WordArt 5"/>
          <p:cNvSpPr>
            <a:spLocks noChangeArrowheads="1" noChangeShapeType="1" noTextEdit="1"/>
          </p:cNvSpPr>
          <p:nvPr/>
        </p:nvSpPr>
        <p:spPr bwMode="auto">
          <a:xfrm>
            <a:off x="1524000" y="6019800"/>
            <a:ext cx="7086600" cy="571500"/>
          </a:xfrm>
          <a:prstGeom prst="rect">
            <a:avLst/>
          </a:prstGeom>
        </p:spPr>
        <p:txBody>
          <a:bodyPr wrap="none" fromWordArt="1">
            <a:prstTxWarp prst="textPlain">
              <a:avLst>
                <a:gd name="adj" fmla="val 50000"/>
              </a:avLst>
            </a:prstTxWarp>
          </a:bodyPr>
          <a:lstStyle/>
          <a:p>
            <a:pPr algn="ctr"/>
            <a:r>
              <a:rPr lang="en-US" sz="3600" kern="10">
                <a:ln w="19050">
                  <a:solidFill>
                    <a:schemeClr val="tx2"/>
                  </a:solidFill>
                  <a:miter lim="800000"/>
                  <a:headEnd/>
                  <a:tailEnd/>
                </a:ln>
                <a:solidFill>
                  <a:srgbClr val="800000"/>
                </a:solidFill>
                <a:effectLst>
                  <a:outerShdw dist="35921" dir="2700000" algn="ctr" rotWithShape="0">
                    <a:srgbClr val="990000"/>
                  </a:outerShdw>
                </a:effectLst>
                <a:latin typeface="Impact" panose="020B0806030902050204" pitchFamily="34" charset="0"/>
              </a:rPr>
              <a:t>All life is learning - it never stops!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ppt_x</p:attrName>
                                        </p:attrNameLst>
                                      </p:cBhvr>
                                      <p:tavLst>
                                        <p:tav tm="0">
                                          <p:val>
                                            <p:strVal val="#ppt_x-.2"/>
                                          </p:val>
                                        </p:tav>
                                        <p:tav tm="100000">
                                          <p:val>
                                            <p:strVal val="#ppt_x"/>
                                          </p:val>
                                        </p:tav>
                                      </p:tavLst>
                                    </p:anim>
                                    <p:anim calcmode="lin" valueType="num">
                                      <p:cBhvr>
                                        <p:cTn id="8" dur="1000" fill="hold"/>
                                        <p:tgtEl>
                                          <p:spTgt spid="522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52226"/>
                                        </p:tgtEl>
                                      </p:cBhvr>
                                    </p:animEffect>
                                  </p:childTnLst>
                                </p:cTn>
                              </p:par>
                              <p:par>
                                <p:cTn id="10" presetID="2" presetClass="entr" presetSubtype="4" fill="hold" nodeType="withEffect">
                                  <p:stCondLst>
                                    <p:cond delay="0"/>
                                  </p:stCondLst>
                                  <p:childTnLst>
                                    <p:set>
                                      <p:cBhvr>
                                        <p:cTn id="11" dur="1" fill="hold">
                                          <p:stCondLst>
                                            <p:cond delay="0"/>
                                          </p:stCondLst>
                                        </p:cTn>
                                        <p:tgtEl>
                                          <p:spTgt spid="52230"/>
                                        </p:tgtEl>
                                        <p:attrNameLst>
                                          <p:attrName>style.visibility</p:attrName>
                                        </p:attrNameLst>
                                      </p:cBhvr>
                                      <p:to>
                                        <p:strVal val="visible"/>
                                      </p:to>
                                    </p:set>
                                    <p:anim calcmode="lin" valueType="num">
                                      <p:cBhvr additive="base">
                                        <p:cTn id="12" dur="500" fill="hold"/>
                                        <p:tgtEl>
                                          <p:spTgt spid="52230"/>
                                        </p:tgtEl>
                                        <p:attrNameLst>
                                          <p:attrName>ppt_x</p:attrName>
                                        </p:attrNameLst>
                                      </p:cBhvr>
                                      <p:tavLst>
                                        <p:tav tm="0">
                                          <p:val>
                                            <p:strVal val="#ppt_x"/>
                                          </p:val>
                                        </p:tav>
                                        <p:tav tm="100000">
                                          <p:val>
                                            <p:strVal val="#ppt_x"/>
                                          </p:val>
                                        </p:tav>
                                      </p:tavLst>
                                    </p:anim>
                                    <p:anim calcmode="lin" valueType="num">
                                      <p:cBhvr additive="base">
                                        <p:cTn id="13" dur="500" fill="hold"/>
                                        <p:tgtEl>
                                          <p:spTgt spid="5223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4" presetClass="entr" presetSubtype="0" fill="hold" grpId="0" nodeType="clickEffect">
                                  <p:stCondLst>
                                    <p:cond delay="0"/>
                                  </p:stCondLst>
                                  <p:childTnLst>
                                    <p:set>
                                      <p:cBhvr>
                                        <p:cTn id="17" dur="1" fill="hold">
                                          <p:stCondLst>
                                            <p:cond delay="0"/>
                                          </p:stCondLst>
                                        </p:cTn>
                                        <p:tgtEl>
                                          <p:spTgt spid="52227">
                                            <p:txEl>
                                              <p:pRg st="0" end="0"/>
                                            </p:txEl>
                                          </p:spTgt>
                                        </p:tgtEl>
                                        <p:attrNameLst>
                                          <p:attrName>style.visibility</p:attrName>
                                        </p:attrNameLst>
                                      </p:cBhvr>
                                      <p:to>
                                        <p:strVal val="visible"/>
                                      </p:to>
                                    </p:set>
                                    <p:animEffect transition="in" filter="fade">
                                      <p:cBhvr>
                                        <p:cTn id="18" dur="500"/>
                                        <p:tgtEl>
                                          <p:spTgt spid="52227">
                                            <p:txEl>
                                              <p:pRg st="0" end="0"/>
                                            </p:txEl>
                                          </p:spTgt>
                                        </p:tgtEl>
                                      </p:cBhvr>
                                    </p:animEffect>
                                    <p:anim calcmode="lin" valueType="num">
                                      <p:cBhvr>
                                        <p:cTn id="19"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20" dur="500" fill="hold"/>
                                        <p:tgtEl>
                                          <p:spTgt spid="522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4" presetClass="entr" presetSubtype="0" fill="hold" grpId="0" nodeType="clickEffect">
                                  <p:stCondLst>
                                    <p:cond delay="0"/>
                                  </p:stCondLst>
                                  <p:childTnLst>
                                    <p:set>
                                      <p:cBhvr>
                                        <p:cTn id="24" dur="1" fill="hold">
                                          <p:stCondLst>
                                            <p:cond delay="0"/>
                                          </p:stCondLst>
                                        </p:cTn>
                                        <p:tgtEl>
                                          <p:spTgt spid="52227">
                                            <p:txEl>
                                              <p:pRg st="1" end="1"/>
                                            </p:txEl>
                                          </p:spTgt>
                                        </p:tgtEl>
                                        <p:attrNameLst>
                                          <p:attrName>style.visibility</p:attrName>
                                        </p:attrNameLst>
                                      </p:cBhvr>
                                      <p:to>
                                        <p:strVal val="visible"/>
                                      </p:to>
                                    </p:set>
                                    <p:animEffect transition="in" filter="fade">
                                      <p:cBhvr>
                                        <p:cTn id="25" dur="500"/>
                                        <p:tgtEl>
                                          <p:spTgt spid="52227">
                                            <p:txEl>
                                              <p:pRg st="1" end="1"/>
                                            </p:txEl>
                                          </p:spTgt>
                                        </p:tgtEl>
                                      </p:cBhvr>
                                    </p:animEffect>
                                    <p:anim calcmode="lin" valueType="num">
                                      <p:cBhvr>
                                        <p:cTn id="26"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27" dur="500" fill="hold"/>
                                        <p:tgtEl>
                                          <p:spTgt spid="522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4" presetClass="entr" presetSubtype="0" fill="hold" grpId="0" nodeType="clickEffect">
                                  <p:stCondLst>
                                    <p:cond delay="0"/>
                                  </p:stCondLst>
                                  <p:childTnLst>
                                    <p:set>
                                      <p:cBhvr>
                                        <p:cTn id="31" dur="1" fill="hold">
                                          <p:stCondLst>
                                            <p:cond delay="0"/>
                                          </p:stCondLst>
                                        </p:cTn>
                                        <p:tgtEl>
                                          <p:spTgt spid="52227">
                                            <p:txEl>
                                              <p:pRg st="2" end="2"/>
                                            </p:txEl>
                                          </p:spTgt>
                                        </p:tgtEl>
                                        <p:attrNameLst>
                                          <p:attrName>style.visibility</p:attrName>
                                        </p:attrNameLst>
                                      </p:cBhvr>
                                      <p:to>
                                        <p:strVal val="visible"/>
                                      </p:to>
                                    </p:set>
                                    <p:animEffect transition="in" filter="fade">
                                      <p:cBhvr>
                                        <p:cTn id="32" dur="500"/>
                                        <p:tgtEl>
                                          <p:spTgt spid="52227">
                                            <p:txEl>
                                              <p:pRg st="2" end="2"/>
                                            </p:txEl>
                                          </p:spTgt>
                                        </p:tgtEl>
                                      </p:cBhvr>
                                    </p:animEffect>
                                    <p:anim calcmode="lin" valueType="num">
                                      <p:cBhvr>
                                        <p:cTn id="33"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5222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4" presetClass="entr" presetSubtype="0" fill="hold" grpId="0" nodeType="clickEffect">
                                  <p:stCondLst>
                                    <p:cond delay="0"/>
                                  </p:stCondLst>
                                  <p:childTnLst>
                                    <p:set>
                                      <p:cBhvr>
                                        <p:cTn id="38" dur="1" fill="hold">
                                          <p:stCondLst>
                                            <p:cond delay="0"/>
                                          </p:stCondLst>
                                        </p:cTn>
                                        <p:tgtEl>
                                          <p:spTgt spid="52227">
                                            <p:txEl>
                                              <p:pRg st="3" end="3"/>
                                            </p:txEl>
                                          </p:spTgt>
                                        </p:tgtEl>
                                        <p:attrNameLst>
                                          <p:attrName>style.visibility</p:attrName>
                                        </p:attrNameLst>
                                      </p:cBhvr>
                                      <p:to>
                                        <p:strVal val="visible"/>
                                      </p:to>
                                    </p:set>
                                    <p:animEffect transition="in" filter="fade">
                                      <p:cBhvr>
                                        <p:cTn id="39" dur="500"/>
                                        <p:tgtEl>
                                          <p:spTgt spid="52227">
                                            <p:txEl>
                                              <p:pRg st="3" end="3"/>
                                            </p:txEl>
                                          </p:spTgt>
                                        </p:tgtEl>
                                      </p:cBhvr>
                                    </p:animEffect>
                                    <p:anim calcmode="lin" valueType="num">
                                      <p:cBhvr>
                                        <p:cTn id="40"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41" dur="500" fill="hold"/>
                                        <p:tgtEl>
                                          <p:spTgt spid="5222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4" presetClass="entr" presetSubtype="0" fill="hold" grpId="0" nodeType="clickEffect">
                                  <p:stCondLst>
                                    <p:cond delay="0"/>
                                  </p:stCondLst>
                                  <p:childTnLst>
                                    <p:set>
                                      <p:cBhvr>
                                        <p:cTn id="45" dur="1" fill="hold">
                                          <p:stCondLst>
                                            <p:cond delay="0"/>
                                          </p:stCondLst>
                                        </p:cTn>
                                        <p:tgtEl>
                                          <p:spTgt spid="52227">
                                            <p:txEl>
                                              <p:pRg st="4" end="4"/>
                                            </p:txEl>
                                          </p:spTgt>
                                        </p:tgtEl>
                                        <p:attrNameLst>
                                          <p:attrName>style.visibility</p:attrName>
                                        </p:attrNameLst>
                                      </p:cBhvr>
                                      <p:to>
                                        <p:strVal val="visible"/>
                                      </p:to>
                                    </p:set>
                                    <p:animEffect transition="in" filter="fade">
                                      <p:cBhvr>
                                        <p:cTn id="46" dur="500"/>
                                        <p:tgtEl>
                                          <p:spTgt spid="52227">
                                            <p:txEl>
                                              <p:pRg st="4" end="4"/>
                                            </p:txEl>
                                          </p:spTgt>
                                        </p:tgtEl>
                                      </p:cBhvr>
                                    </p:animEffect>
                                    <p:anim calcmode="lin" valueType="num">
                                      <p:cBhvr>
                                        <p:cTn id="47"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p:cTn id="48" dur="500" fill="hold"/>
                                        <p:tgtEl>
                                          <p:spTgt spid="5222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4" presetClass="entr" presetSubtype="0" fill="hold" grpId="0" nodeType="clickEffect">
                                  <p:stCondLst>
                                    <p:cond delay="0"/>
                                  </p:stCondLst>
                                  <p:childTnLst>
                                    <p:set>
                                      <p:cBhvr>
                                        <p:cTn id="52" dur="1" fill="hold">
                                          <p:stCondLst>
                                            <p:cond delay="0"/>
                                          </p:stCondLst>
                                        </p:cTn>
                                        <p:tgtEl>
                                          <p:spTgt spid="52227">
                                            <p:txEl>
                                              <p:pRg st="5" end="5"/>
                                            </p:txEl>
                                          </p:spTgt>
                                        </p:tgtEl>
                                        <p:attrNameLst>
                                          <p:attrName>style.visibility</p:attrName>
                                        </p:attrNameLst>
                                      </p:cBhvr>
                                      <p:to>
                                        <p:strVal val="visible"/>
                                      </p:to>
                                    </p:set>
                                    <p:animEffect transition="in" filter="fade">
                                      <p:cBhvr>
                                        <p:cTn id="53" dur="500"/>
                                        <p:tgtEl>
                                          <p:spTgt spid="52227">
                                            <p:txEl>
                                              <p:pRg st="5" end="5"/>
                                            </p:txEl>
                                          </p:spTgt>
                                        </p:tgtEl>
                                      </p:cBhvr>
                                    </p:animEffect>
                                    <p:anim calcmode="lin" valueType="num">
                                      <p:cBhvr>
                                        <p:cTn id="54"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p:cTn id="55" dur="500" fill="hold"/>
                                        <p:tgtEl>
                                          <p:spTgt spid="5222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4" presetClass="entr" presetSubtype="0" fill="hold" grpId="0" nodeType="clickEffect">
                                  <p:stCondLst>
                                    <p:cond delay="0"/>
                                  </p:stCondLst>
                                  <p:childTnLst>
                                    <p:set>
                                      <p:cBhvr>
                                        <p:cTn id="59" dur="1" fill="hold">
                                          <p:stCondLst>
                                            <p:cond delay="0"/>
                                          </p:stCondLst>
                                        </p:cTn>
                                        <p:tgtEl>
                                          <p:spTgt spid="52227">
                                            <p:txEl>
                                              <p:pRg st="6" end="6"/>
                                            </p:txEl>
                                          </p:spTgt>
                                        </p:tgtEl>
                                        <p:attrNameLst>
                                          <p:attrName>style.visibility</p:attrName>
                                        </p:attrNameLst>
                                      </p:cBhvr>
                                      <p:to>
                                        <p:strVal val="visible"/>
                                      </p:to>
                                    </p:set>
                                    <p:animEffect transition="in" filter="fade">
                                      <p:cBhvr>
                                        <p:cTn id="60" dur="500"/>
                                        <p:tgtEl>
                                          <p:spTgt spid="52227">
                                            <p:txEl>
                                              <p:pRg st="6" end="6"/>
                                            </p:txEl>
                                          </p:spTgt>
                                        </p:tgtEl>
                                      </p:cBhvr>
                                    </p:animEffect>
                                    <p:anim calcmode="lin" valueType="num">
                                      <p:cBhvr>
                                        <p:cTn id="61" dur="5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p:cTn id="62" dur="500" fill="hold"/>
                                        <p:tgtEl>
                                          <p:spTgt spid="5222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0" fill="hold" nodeType="clickEffect">
                                  <p:stCondLst>
                                    <p:cond delay="0"/>
                                  </p:stCondLst>
                                  <p:childTnLst>
                                    <p:set>
                                      <p:cBhvr>
                                        <p:cTn id="66" dur="1" fill="hold">
                                          <p:stCondLst>
                                            <p:cond delay="0"/>
                                          </p:stCondLst>
                                        </p:cTn>
                                        <p:tgtEl>
                                          <p:spTgt spid="52229"/>
                                        </p:tgtEl>
                                        <p:attrNameLst>
                                          <p:attrName>style.visibility</p:attrName>
                                        </p:attrNameLst>
                                      </p:cBhvr>
                                      <p:to>
                                        <p:strVal val="visible"/>
                                      </p:to>
                                    </p:set>
                                    <p:anim calcmode="lin" valueType="num">
                                      <p:cBhvr>
                                        <p:cTn id="67" dur="500" fill="hold"/>
                                        <p:tgtEl>
                                          <p:spTgt spid="52229"/>
                                        </p:tgtEl>
                                        <p:attrNameLst>
                                          <p:attrName>ppt_w</p:attrName>
                                        </p:attrNameLst>
                                      </p:cBhvr>
                                      <p:tavLst>
                                        <p:tav tm="0">
                                          <p:val>
                                            <p:fltVal val="0"/>
                                          </p:val>
                                        </p:tav>
                                        <p:tav tm="100000">
                                          <p:val>
                                            <p:strVal val="#ppt_w"/>
                                          </p:val>
                                        </p:tav>
                                      </p:tavLst>
                                    </p:anim>
                                    <p:anim calcmode="lin" valueType="num">
                                      <p:cBhvr>
                                        <p:cTn id="68" dur="500" fill="hold"/>
                                        <p:tgtEl>
                                          <p:spTgt spid="52229"/>
                                        </p:tgtEl>
                                        <p:attrNameLst>
                                          <p:attrName>ppt_h</p:attrName>
                                        </p:attrNameLst>
                                      </p:cBhvr>
                                      <p:tavLst>
                                        <p:tav tm="0">
                                          <p:val>
                                            <p:fltVal val="0"/>
                                          </p:val>
                                        </p:tav>
                                        <p:tav tm="100000">
                                          <p:val>
                                            <p:strVal val="#ppt_h"/>
                                          </p:val>
                                        </p:tav>
                                      </p:tavLst>
                                    </p:anim>
                                    <p:animEffect transition="in" filter="fade">
                                      <p:cBhvr>
                                        <p:cTn id="69" dur="5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228600"/>
            <a:ext cx="5422900" cy="685800"/>
          </a:xfrm>
        </p:spPr>
        <p:txBody>
          <a:bodyPr/>
          <a:lstStyle/>
          <a:p>
            <a:pPr eaLnBrk="1" fontAlgn="auto" hangingPunct="1">
              <a:spcAft>
                <a:spcPts val="0"/>
              </a:spcAft>
              <a:defRPr/>
            </a:pPr>
            <a:r>
              <a:rPr lang="en-US" smtClean="0">
                <a:solidFill>
                  <a:srgbClr val="C73609"/>
                </a:solidFill>
                <a:latin typeface="Impact" pitchFamily="34" charset="0"/>
              </a:rPr>
              <a:t>Visual Learners</a:t>
            </a:r>
          </a:p>
        </p:txBody>
      </p:sp>
      <p:sp>
        <p:nvSpPr>
          <p:cNvPr id="8195" name="Rectangle 3"/>
          <p:cNvSpPr>
            <a:spLocks noGrp="1" noChangeArrowheads="1"/>
          </p:cNvSpPr>
          <p:nvPr>
            <p:ph idx="1"/>
          </p:nvPr>
        </p:nvSpPr>
        <p:spPr>
          <a:xfrm>
            <a:off x="609600" y="1371600"/>
            <a:ext cx="7543800" cy="4419600"/>
          </a:xfrm>
        </p:spPr>
        <p:txBody>
          <a:bodyPr/>
          <a:lstStyle/>
          <a:p>
            <a:pPr eaLnBrk="1" hangingPunct="1"/>
            <a:r>
              <a:rPr lang="en-US" altLang="en-US" sz="2800" smtClean="0">
                <a:latin typeface="Sylfaen" panose="010A0502050306030303" pitchFamily="18" charset="0"/>
              </a:rPr>
              <a:t>Prefer to see information such as pictures, diagrams, cartoons, demonstrations</a:t>
            </a:r>
          </a:p>
          <a:p>
            <a:pPr eaLnBrk="1" hangingPunct="1"/>
            <a:r>
              <a:rPr lang="en-US" altLang="en-US" sz="2800" smtClean="0">
                <a:latin typeface="Sylfaen" panose="010A0502050306030303" pitchFamily="18" charset="0"/>
              </a:rPr>
              <a:t>Picture words and concepts they hear as images</a:t>
            </a:r>
          </a:p>
          <a:p>
            <a:pPr eaLnBrk="1" hangingPunct="1"/>
            <a:r>
              <a:rPr lang="en-US" altLang="en-US" sz="2800" smtClean="0">
                <a:latin typeface="Sylfaen" panose="010A0502050306030303" pitchFamily="18" charset="0"/>
              </a:rPr>
              <a:t>Easily distracted in lecture with no visual aids</a:t>
            </a:r>
          </a:p>
          <a:p>
            <a:pPr eaLnBrk="1" hangingPunct="1"/>
            <a:r>
              <a:rPr lang="en-US" altLang="en-US" sz="2800" smtClean="0">
                <a:latin typeface="Sylfaen" panose="010A0502050306030303" pitchFamily="18" charset="0"/>
              </a:rPr>
              <a:t>Overwhelmed with intense visuals accompanied by lecture</a:t>
            </a:r>
          </a:p>
          <a:p>
            <a:pPr eaLnBrk="1" hangingPunct="1"/>
            <a:r>
              <a:rPr lang="en-US" altLang="en-US" sz="2800" smtClean="0">
                <a:latin typeface="Sylfaen" panose="010A0502050306030303" pitchFamily="18" charset="0"/>
              </a:rPr>
              <a:t>Benefit from using charts, maps, notes, and flash cards when studying</a:t>
            </a:r>
          </a:p>
        </p:txBody>
      </p:sp>
      <p:graphicFrame>
        <p:nvGraphicFramePr>
          <p:cNvPr id="8196" name="Object 4"/>
          <p:cNvGraphicFramePr>
            <a:graphicFrameLocks noChangeAspect="1"/>
          </p:cNvGraphicFramePr>
          <p:nvPr/>
        </p:nvGraphicFramePr>
        <p:xfrm>
          <a:off x="5867400" y="0"/>
          <a:ext cx="1905000" cy="1555750"/>
        </p:xfrm>
        <a:graphic>
          <a:graphicData uri="http://schemas.openxmlformats.org/presentationml/2006/ole">
            <mc:AlternateContent xmlns:mc="http://schemas.openxmlformats.org/markup-compatibility/2006">
              <mc:Choice xmlns:v="urn:schemas-microsoft-com:vml" Requires="v">
                <p:oleObj spid="_x0000_s9222" name="Clip" r:id="rId4" imgW="1794967" imgH="1687068" progId="">
                  <p:embed/>
                </p:oleObj>
              </mc:Choice>
              <mc:Fallback>
                <p:oleObj name="Clip" r:id="rId4" imgW="1794967" imgH="1687068"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0"/>
                        <a:ext cx="19050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7" name="WordArt 5"/>
          <p:cNvSpPr>
            <a:spLocks noChangeArrowheads="1" noChangeShapeType="1" noTextEdit="1"/>
          </p:cNvSpPr>
          <p:nvPr/>
        </p:nvSpPr>
        <p:spPr bwMode="auto">
          <a:xfrm>
            <a:off x="2667000" y="6096000"/>
            <a:ext cx="3962400"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Let me see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8197"/>
                                        </p:tgtEl>
                                        <p:attrNameLst>
                                          <p:attrName>style.visibility</p:attrName>
                                        </p:attrNameLst>
                                      </p:cBhvr>
                                      <p:to>
                                        <p:strVal val="visible"/>
                                      </p:to>
                                    </p:set>
                                    <p:animEffect transition="in" filter="checkerboard(across)">
                                      <p:cBhvr>
                                        <p:cTn id="13" dur="500"/>
                                        <p:tgtEl>
                                          <p:spTgt spid="819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nodeType="clickEffect">
                                  <p:stCondLst>
                                    <p:cond delay="0"/>
                                  </p:stCondLst>
                                  <p:childTnLst>
                                    <p:set>
                                      <p:cBhvr>
                                        <p:cTn id="17" dur="1" fill="hold">
                                          <p:stCondLst>
                                            <p:cond delay="0"/>
                                          </p:stCondLst>
                                        </p:cTn>
                                        <p:tgtEl>
                                          <p:spTgt spid="8196"/>
                                        </p:tgtEl>
                                        <p:attrNameLst>
                                          <p:attrName>style.visibility</p:attrName>
                                        </p:attrNameLst>
                                      </p:cBhvr>
                                      <p:to>
                                        <p:strVal val="visible"/>
                                      </p:to>
                                    </p:set>
                                    <p:anim calcmode="lin" valueType="num">
                                      <p:cBhvr>
                                        <p:cTn id="18" dur="500" fill="hold"/>
                                        <p:tgtEl>
                                          <p:spTgt spid="8196"/>
                                        </p:tgtEl>
                                        <p:attrNameLst>
                                          <p:attrName>ppt_w</p:attrName>
                                        </p:attrNameLst>
                                      </p:cBhvr>
                                      <p:tavLst>
                                        <p:tav tm="0">
                                          <p:val>
                                            <p:fltVal val="0"/>
                                          </p:val>
                                        </p:tav>
                                        <p:tav tm="100000">
                                          <p:val>
                                            <p:strVal val="#ppt_w"/>
                                          </p:val>
                                        </p:tav>
                                      </p:tavLst>
                                    </p:anim>
                                    <p:anim calcmode="lin" valueType="num">
                                      <p:cBhvr>
                                        <p:cTn id="19" dur="500" fill="hold"/>
                                        <p:tgtEl>
                                          <p:spTgt spid="8196"/>
                                        </p:tgtEl>
                                        <p:attrNameLst>
                                          <p:attrName>ppt_h</p:attrName>
                                        </p:attrNameLst>
                                      </p:cBhvr>
                                      <p:tavLst>
                                        <p:tav tm="0">
                                          <p:val>
                                            <p:fltVal val="0"/>
                                          </p:val>
                                        </p:tav>
                                        <p:tav tm="100000">
                                          <p:val>
                                            <p:strVal val="#ppt_h"/>
                                          </p:val>
                                        </p:tav>
                                      </p:tavLst>
                                    </p:anim>
                                    <p:animEffect transition="in" filter="fade">
                                      <p:cBhvr>
                                        <p:cTn id="20" dur="500"/>
                                        <p:tgtEl>
                                          <p:spTgt spid="819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195">
                                            <p:txEl>
                                              <p:pRg st="0" end="0"/>
                                            </p:txEl>
                                          </p:spTgt>
                                        </p:tgtEl>
                                        <p:attrNameLst>
                                          <p:attrName>style.visibility</p:attrName>
                                        </p:attrNameLst>
                                      </p:cBhvr>
                                      <p:to>
                                        <p:strVal val="visible"/>
                                      </p:to>
                                    </p:set>
                                    <p:animEffect transition="in" filter="fade">
                                      <p:cBhvr>
                                        <p:cTn id="25" dur="1000"/>
                                        <p:tgtEl>
                                          <p:spTgt spid="8195">
                                            <p:txEl>
                                              <p:pRg st="0" end="0"/>
                                            </p:txEl>
                                          </p:spTgt>
                                        </p:tgtEl>
                                      </p:cBhvr>
                                    </p:animEffect>
                                    <p:anim calcmode="lin" valueType="num">
                                      <p:cBhvr>
                                        <p:cTn id="26"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195">
                                            <p:txEl>
                                              <p:pRg st="1" end="1"/>
                                            </p:txEl>
                                          </p:spTgt>
                                        </p:tgtEl>
                                        <p:attrNameLst>
                                          <p:attrName>style.visibility</p:attrName>
                                        </p:attrNameLst>
                                      </p:cBhvr>
                                      <p:to>
                                        <p:strVal val="visible"/>
                                      </p:to>
                                    </p:set>
                                    <p:animEffect transition="in" filter="fade">
                                      <p:cBhvr>
                                        <p:cTn id="32" dur="1000"/>
                                        <p:tgtEl>
                                          <p:spTgt spid="8195">
                                            <p:txEl>
                                              <p:pRg st="1" end="1"/>
                                            </p:txEl>
                                          </p:spTgt>
                                        </p:tgtEl>
                                      </p:cBhvr>
                                    </p:animEffect>
                                    <p:anim calcmode="lin" valueType="num">
                                      <p:cBhvr>
                                        <p:cTn id="3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195">
                                            <p:txEl>
                                              <p:pRg st="2" end="2"/>
                                            </p:txEl>
                                          </p:spTgt>
                                        </p:tgtEl>
                                        <p:attrNameLst>
                                          <p:attrName>style.visibility</p:attrName>
                                        </p:attrNameLst>
                                      </p:cBhvr>
                                      <p:to>
                                        <p:strVal val="visible"/>
                                      </p:to>
                                    </p:set>
                                    <p:animEffect transition="in" filter="fade">
                                      <p:cBhvr>
                                        <p:cTn id="39" dur="1000"/>
                                        <p:tgtEl>
                                          <p:spTgt spid="8195">
                                            <p:txEl>
                                              <p:pRg st="2" end="2"/>
                                            </p:txEl>
                                          </p:spTgt>
                                        </p:tgtEl>
                                      </p:cBhvr>
                                    </p:animEffect>
                                    <p:anim calcmode="lin" valueType="num">
                                      <p:cBhvr>
                                        <p:cTn id="40"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195">
                                            <p:txEl>
                                              <p:pRg st="3" end="3"/>
                                            </p:txEl>
                                          </p:spTgt>
                                        </p:tgtEl>
                                        <p:attrNameLst>
                                          <p:attrName>style.visibility</p:attrName>
                                        </p:attrNameLst>
                                      </p:cBhvr>
                                      <p:to>
                                        <p:strVal val="visible"/>
                                      </p:to>
                                    </p:set>
                                    <p:animEffect transition="in" filter="fade">
                                      <p:cBhvr>
                                        <p:cTn id="46" dur="1000"/>
                                        <p:tgtEl>
                                          <p:spTgt spid="8195">
                                            <p:txEl>
                                              <p:pRg st="3" end="3"/>
                                            </p:txEl>
                                          </p:spTgt>
                                        </p:tgtEl>
                                      </p:cBhvr>
                                    </p:animEffect>
                                    <p:anim calcmode="lin" valueType="num">
                                      <p:cBhvr>
                                        <p:cTn id="47"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8195">
                                            <p:txEl>
                                              <p:pRg st="4" end="4"/>
                                            </p:txEl>
                                          </p:spTgt>
                                        </p:tgtEl>
                                        <p:attrNameLst>
                                          <p:attrName>style.visibility</p:attrName>
                                        </p:attrNameLst>
                                      </p:cBhvr>
                                      <p:to>
                                        <p:strVal val="visible"/>
                                      </p:to>
                                    </p:set>
                                    <p:animEffect transition="in" filter="fade">
                                      <p:cBhvr>
                                        <p:cTn id="53" dur="1000"/>
                                        <p:tgtEl>
                                          <p:spTgt spid="8195">
                                            <p:txEl>
                                              <p:pRg st="4" end="4"/>
                                            </p:txEl>
                                          </p:spTgt>
                                        </p:tgtEl>
                                      </p:cBhvr>
                                    </p:animEffect>
                                    <p:anim calcmode="lin" valueType="num">
                                      <p:cBhvr>
                                        <p:cTn id="54"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8196"/>
                                        </p:tgtEl>
                                        <p:attrNameLst>
                                          <p:attrName>style.visibility</p:attrName>
                                        </p:attrNameLst>
                                      </p:cBhvr>
                                      <p:to>
                                        <p:strVal val="visible"/>
                                      </p:to>
                                    </p:set>
                                    <p:anim calcmode="lin" valueType="num">
                                      <p:cBhvr additive="base">
                                        <p:cTn id="60" dur="500" fill="hold"/>
                                        <p:tgtEl>
                                          <p:spTgt spid="8196"/>
                                        </p:tgtEl>
                                        <p:attrNameLst>
                                          <p:attrName>ppt_x</p:attrName>
                                        </p:attrNameLst>
                                      </p:cBhvr>
                                      <p:tavLst>
                                        <p:tav tm="0">
                                          <p:val>
                                            <p:strVal val="#ppt_x"/>
                                          </p:val>
                                        </p:tav>
                                        <p:tav tm="100000">
                                          <p:val>
                                            <p:strVal val="#ppt_x"/>
                                          </p:val>
                                        </p:tav>
                                      </p:tavLst>
                                    </p:anim>
                                    <p:anim calcmode="lin" valueType="num">
                                      <p:cBhvr additive="base">
                                        <p:cTn id="61"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8" presetClass="emph" presetSubtype="0" fill="hold" nodeType="clickEffect">
                                  <p:stCondLst>
                                    <p:cond delay="0"/>
                                  </p:stCondLst>
                                  <p:childTnLst>
                                    <p:animRot by="21600000">
                                      <p:cBhvr>
                                        <p:cTn id="65" dur="2000" fill="hold"/>
                                        <p:tgtEl>
                                          <p:spTgt spid="819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228600"/>
            <a:ext cx="5410200" cy="1216025"/>
          </a:xfrm>
        </p:spPr>
        <p:txBody>
          <a:bodyPr/>
          <a:lstStyle/>
          <a:p>
            <a:pPr eaLnBrk="1" fontAlgn="auto" hangingPunct="1">
              <a:spcAft>
                <a:spcPts val="0"/>
              </a:spcAft>
              <a:defRPr/>
            </a:pPr>
            <a:r>
              <a:rPr lang="en-US" smtClean="0">
                <a:solidFill>
                  <a:srgbClr val="C73609"/>
                </a:solidFill>
                <a:latin typeface="Impact" pitchFamily="34" charset="0"/>
              </a:rPr>
              <a:t>Auditory Learners</a:t>
            </a:r>
          </a:p>
        </p:txBody>
      </p:sp>
      <p:sp>
        <p:nvSpPr>
          <p:cNvPr id="7171" name="Rectangle 3"/>
          <p:cNvSpPr>
            <a:spLocks noGrp="1" noChangeArrowheads="1"/>
          </p:cNvSpPr>
          <p:nvPr>
            <p:ph idx="1"/>
          </p:nvPr>
        </p:nvSpPr>
        <p:spPr>
          <a:xfrm>
            <a:off x="228600" y="1752600"/>
            <a:ext cx="8763000" cy="3657600"/>
          </a:xfrm>
        </p:spPr>
        <p:txBody>
          <a:bodyPr/>
          <a:lstStyle/>
          <a:p>
            <a:pPr eaLnBrk="1" hangingPunct="1">
              <a:lnSpc>
                <a:spcPct val="90000"/>
              </a:lnSpc>
            </a:pPr>
            <a:r>
              <a:rPr lang="en-US" altLang="en-US" smtClean="0">
                <a:latin typeface="Sylfaen" panose="010A0502050306030303" pitchFamily="18" charset="0"/>
              </a:rPr>
              <a:t>Prefer to hear information spoken</a:t>
            </a:r>
          </a:p>
          <a:p>
            <a:pPr eaLnBrk="1" hangingPunct="1">
              <a:lnSpc>
                <a:spcPct val="90000"/>
              </a:lnSpc>
            </a:pPr>
            <a:r>
              <a:rPr lang="en-US" altLang="en-US" smtClean="0">
                <a:latin typeface="Sylfaen" panose="010A0502050306030303" pitchFamily="18" charset="0"/>
              </a:rPr>
              <a:t>Can absorb a lecture with little effort</a:t>
            </a:r>
          </a:p>
          <a:p>
            <a:pPr eaLnBrk="1" hangingPunct="1">
              <a:lnSpc>
                <a:spcPct val="90000"/>
              </a:lnSpc>
            </a:pPr>
            <a:r>
              <a:rPr lang="en-US" altLang="en-US" smtClean="0">
                <a:latin typeface="Sylfaen" panose="010A0502050306030303" pitchFamily="18" charset="0"/>
              </a:rPr>
              <a:t>May not need careful notes to learn.</a:t>
            </a:r>
          </a:p>
          <a:p>
            <a:pPr eaLnBrk="1" hangingPunct="1">
              <a:lnSpc>
                <a:spcPct val="90000"/>
              </a:lnSpc>
            </a:pPr>
            <a:r>
              <a:rPr lang="en-US" altLang="en-US" smtClean="0">
                <a:latin typeface="Sylfaen" panose="010A0502050306030303" pitchFamily="18" charset="0"/>
              </a:rPr>
              <a:t>Often avoid eye contact in order to concentrate</a:t>
            </a:r>
          </a:p>
          <a:p>
            <a:pPr eaLnBrk="1" hangingPunct="1">
              <a:lnSpc>
                <a:spcPct val="90000"/>
              </a:lnSpc>
            </a:pPr>
            <a:r>
              <a:rPr lang="en-US" altLang="en-US" smtClean="0">
                <a:latin typeface="Sylfaen" panose="010A0502050306030303" pitchFamily="18" charset="0"/>
              </a:rPr>
              <a:t>May read aloud to themselves</a:t>
            </a:r>
          </a:p>
          <a:p>
            <a:pPr eaLnBrk="1" hangingPunct="1">
              <a:lnSpc>
                <a:spcPct val="90000"/>
              </a:lnSpc>
            </a:pPr>
            <a:r>
              <a:rPr lang="en-US" altLang="en-US" smtClean="0">
                <a:latin typeface="Sylfaen" panose="010A0502050306030303" pitchFamily="18" charset="0"/>
              </a:rPr>
              <a:t>Like background music when they study</a:t>
            </a:r>
          </a:p>
        </p:txBody>
      </p:sp>
      <p:graphicFrame>
        <p:nvGraphicFramePr>
          <p:cNvPr id="7172" name="Object 4"/>
          <p:cNvGraphicFramePr>
            <a:graphicFrameLocks noChangeAspect="1"/>
          </p:cNvGraphicFramePr>
          <p:nvPr/>
        </p:nvGraphicFramePr>
        <p:xfrm>
          <a:off x="6172200" y="0"/>
          <a:ext cx="1600200" cy="1752600"/>
        </p:xfrm>
        <a:graphic>
          <a:graphicData uri="http://schemas.openxmlformats.org/presentationml/2006/ole">
            <mc:AlternateContent xmlns:mc="http://schemas.openxmlformats.org/markup-compatibility/2006">
              <mc:Choice xmlns:v="urn:schemas-microsoft-com:vml" Requires="v">
                <p:oleObj spid="_x0000_s11270" name="Clip" r:id="rId4" imgW="2910689" imgH="3468986" progId="">
                  <p:embed/>
                </p:oleObj>
              </mc:Choice>
              <mc:Fallback>
                <p:oleObj name="Clip" r:id="rId4" imgW="2910689" imgH="3468986"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0"/>
                        <a:ext cx="1600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3" name="WordArt 5"/>
          <p:cNvSpPr>
            <a:spLocks noChangeArrowheads="1" noChangeShapeType="1" noTextEdit="1"/>
          </p:cNvSpPr>
          <p:nvPr/>
        </p:nvSpPr>
        <p:spPr bwMode="auto">
          <a:xfrm>
            <a:off x="2209800" y="5715000"/>
            <a:ext cx="43434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6600"/>
                </a:solidFill>
                <a:effectLst>
                  <a:outerShdw dist="35921" dir="2700000" algn="ctr" rotWithShape="0">
                    <a:srgbClr val="C0C0C0">
                      <a:alpha val="79999"/>
                    </a:srgbClr>
                  </a:outerShdw>
                </a:effectLst>
                <a:latin typeface="Impact" panose="020B0806030902050204" pitchFamily="34" charset="0"/>
              </a:rPr>
              <a:t>Let me hear 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wipe(down)">
                                      <p:cBhvr>
                                        <p:cTn id="12" dur="580">
                                          <p:stCondLst>
                                            <p:cond delay="0"/>
                                          </p:stCondLst>
                                        </p:cTn>
                                        <p:tgtEl>
                                          <p:spTgt spid="7172"/>
                                        </p:tgtEl>
                                      </p:cBhvr>
                                    </p:animEffect>
                                    <p:anim calcmode="lin" valueType="num">
                                      <p:cBhvr>
                                        <p:cTn id="13" dur="1822" tmFilter="0,0; 0.14,0.36; 0.43,0.73; 0.71,0.91; 1.0,1.0">
                                          <p:stCondLst>
                                            <p:cond delay="0"/>
                                          </p:stCondLst>
                                        </p:cTn>
                                        <p:tgtEl>
                                          <p:spTgt spid="717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17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17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17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172"/>
                                        </p:tgtEl>
                                        <p:attrNameLst>
                                          <p:attrName>ppt_y</p:attrName>
                                        </p:attrNameLst>
                                      </p:cBhvr>
                                      <p:tavLst>
                                        <p:tav tm="0" fmla="#ppt_y-sin(pi*$)/81">
                                          <p:val>
                                            <p:fltVal val="0"/>
                                          </p:val>
                                        </p:tav>
                                        <p:tav tm="100000">
                                          <p:val>
                                            <p:fltVal val="1"/>
                                          </p:val>
                                        </p:tav>
                                      </p:tavLst>
                                    </p:anim>
                                    <p:animScale>
                                      <p:cBhvr>
                                        <p:cTn id="18" dur="26">
                                          <p:stCondLst>
                                            <p:cond delay="650"/>
                                          </p:stCondLst>
                                        </p:cTn>
                                        <p:tgtEl>
                                          <p:spTgt spid="7172"/>
                                        </p:tgtEl>
                                      </p:cBhvr>
                                      <p:to x="100000" y="60000"/>
                                    </p:animScale>
                                    <p:animScale>
                                      <p:cBhvr>
                                        <p:cTn id="19" dur="166" decel="50000">
                                          <p:stCondLst>
                                            <p:cond delay="676"/>
                                          </p:stCondLst>
                                        </p:cTn>
                                        <p:tgtEl>
                                          <p:spTgt spid="7172"/>
                                        </p:tgtEl>
                                      </p:cBhvr>
                                      <p:to x="100000" y="100000"/>
                                    </p:animScale>
                                    <p:animScale>
                                      <p:cBhvr>
                                        <p:cTn id="20" dur="26">
                                          <p:stCondLst>
                                            <p:cond delay="1312"/>
                                          </p:stCondLst>
                                        </p:cTn>
                                        <p:tgtEl>
                                          <p:spTgt spid="7172"/>
                                        </p:tgtEl>
                                      </p:cBhvr>
                                      <p:to x="100000" y="80000"/>
                                    </p:animScale>
                                    <p:animScale>
                                      <p:cBhvr>
                                        <p:cTn id="21" dur="166" decel="50000">
                                          <p:stCondLst>
                                            <p:cond delay="1338"/>
                                          </p:stCondLst>
                                        </p:cTn>
                                        <p:tgtEl>
                                          <p:spTgt spid="7172"/>
                                        </p:tgtEl>
                                      </p:cBhvr>
                                      <p:to x="100000" y="100000"/>
                                    </p:animScale>
                                    <p:animScale>
                                      <p:cBhvr>
                                        <p:cTn id="22" dur="26">
                                          <p:stCondLst>
                                            <p:cond delay="1642"/>
                                          </p:stCondLst>
                                        </p:cTn>
                                        <p:tgtEl>
                                          <p:spTgt spid="7172"/>
                                        </p:tgtEl>
                                      </p:cBhvr>
                                      <p:to x="100000" y="90000"/>
                                    </p:animScale>
                                    <p:animScale>
                                      <p:cBhvr>
                                        <p:cTn id="23" dur="166" decel="50000">
                                          <p:stCondLst>
                                            <p:cond delay="1668"/>
                                          </p:stCondLst>
                                        </p:cTn>
                                        <p:tgtEl>
                                          <p:spTgt spid="7172"/>
                                        </p:tgtEl>
                                      </p:cBhvr>
                                      <p:to x="100000" y="100000"/>
                                    </p:animScale>
                                    <p:animScale>
                                      <p:cBhvr>
                                        <p:cTn id="24" dur="26">
                                          <p:stCondLst>
                                            <p:cond delay="1808"/>
                                          </p:stCondLst>
                                        </p:cTn>
                                        <p:tgtEl>
                                          <p:spTgt spid="7172"/>
                                        </p:tgtEl>
                                      </p:cBhvr>
                                      <p:to x="100000" y="95000"/>
                                    </p:animScale>
                                    <p:animScale>
                                      <p:cBhvr>
                                        <p:cTn id="25" dur="166" decel="50000">
                                          <p:stCondLst>
                                            <p:cond delay="1834"/>
                                          </p:stCondLst>
                                        </p:cTn>
                                        <p:tgtEl>
                                          <p:spTgt spid="7172"/>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7171">
                                            <p:txEl>
                                              <p:pRg st="0" end="0"/>
                                            </p:txEl>
                                          </p:spTgt>
                                        </p:tgtEl>
                                        <p:attrNameLst>
                                          <p:attrName>style.visibility</p:attrName>
                                        </p:attrNameLst>
                                      </p:cBhvr>
                                      <p:to>
                                        <p:strVal val="visible"/>
                                      </p:to>
                                    </p:set>
                                    <p:anim calcmode="lin" valueType="num">
                                      <p:cBhvr additive="base">
                                        <p:cTn id="30" dur="10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7171">
                                            <p:txEl>
                                              <p:pRg st="1" end="1"/>
                                            </p:txEl>
                                          </p:spTgt>
                                        </p:tgtEl>
                                        <p:attrNameLst>
                                          <p:attrName>style.visibility</p:attrName>
                                        </p:attrNameLst>
                                      </p:cBhvr>
                                      <p:to>
                                        <p:strVal val="visible"/>
                                      </p:to>
                                    </p:set>
                                    <p:anim calcmode="lin" valueType="num">
                                      <p:cBhvr additive="base">
                                        <p:cTn id="36" dur="10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1000"/>
                            </p:stCondLst>
                            <p:childTnLst>
                              <p:par>
                                <p:cTn id="39" presetID="2" presetClass="entr" presetSubtype="8" fill="hold" grpId="0" nodeType="afterEffect">
                                  <p:stCondLst>
                                    <p:cond delay="0"/>
                                  </p:stCondLst>
                                  <p:childTnLst>
                                    <p:set>
                                      <p:cBhvr>
                                        <p:cTn id="40" dur="1" fill="hold">
                                          <p:stCondLst>
                                            <p:cond delay="0"/>
                                          </p:stCondLst>
                                        </p:cTn>
                                        <p:tgtEl>
                                          <p:spTgt spid="7171">
                                            <p:txEl>
                                              <p:pRg st="2" end="2"/>
                                            </p:txEl>
                                          </p:spTgt>
                                        </p:tgtEl>
                                        <p:attrNameLst>
                                          <p:attrName>style.visibility</p:attrName>
                                        </p:attrNameLst>
                                      </p:cBhvr>
                                      <p:to>
                                        <p:strVal val="visible"/>
                                      </p:to>
                                    </p:set>
                                    <p:anim calcmode="lin" valueType="num">
                                      <p:cBhvr additive="base">
                                        <p:cTn id="41" dur="10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2000"/>
                            </p:stCondLst>
                            <p:childTnLst>
                              <p:par>
                                <p:cTn id="44" presetID="2" presetClass="entr" presetSubtype="8" fill="hold" grpId="0" nodeType="afterEffect">
                                  <p:stCondLst>
                                    <p:cond delay="0"/>
                                  </p:stCondLst>
                                  <p:childTnLst>
                                    <p:set>
                                      <p:cBhvr>
                                        <p:cTn id="45" dur="1" fill="hold">
                                          <p:stCondLst>
                                            <p:cond delay="0"/>
                                          </p:stCondLst>
                                        </p:cTn>
                                        <p:tgtEl>
                                          <p:spTgt spid="7171">
                                            <p:txEl>
                                              <p:pRg st="3" end="3"/>
                                            </p:txEl>
                                          </p:spTgt>
                                        </p:tgtEl>
                                        <p:attrNameLst>
                                          <p:attrName>style.visibility</p:attrName>
                                        </p:attrNameLst>
                                      </p:cBhvr>
                                      <p:to>
                                        <p:strVal val="visible"/>
                                      </p:to>
                                    </p:set>
                                    <p:anim calcmode="lin" valueType="num">
                                      <p:cBhvr additive="base">
                                        <p:cTn id="46" dur="10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47" dur="10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7171">
                                            <p:txEl>
                                              <p:pRg st="4" end="4"/>
                                            </p:txEl>
                                          </p:spTgt>
                                        </p:tgtEl>
                                        <p:attrNameLst>
                                          <p:attrName>style.visibility</p:attrName>
                                        </p:attrNameLst>
                                      </p:cBhvr>
                                      <p:to>
                                        <p:strVal val="visible"/>
                                      </p:to>
                                    </p:set>
                                    <p:anim calcmode="lin" valueType="num">
                                      <p:cBhvr additive="base">
                                        <p:cTn id="52" dur="10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53" dur="10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7171">
                                            <p:txEl>
                                              <p:pRg st="5" end="5"/>
                                            </p:txEl>
                                          </p:spTgt>
                                        </p:tgtEl>
                                        <p:attrNameLst>
                                          <p:attrName>style.visibility</p:attrName>
                                        </p:attrNameLst>
                                      </p:cBhvr>
                                      <p:to>
                                        <p:strVal val="visible"/>
                                      </p:to>
                                    </p:set>
                                    <p:anim calcmode="lin" valueType="num">
                                      <p:cBhvr additive="base">
                                        <p:cTn id="58" dur="10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59" dur="10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0" fill="hold" nodeType="clickEffect">
                                  <p:stCondLst>
                                    <p:cond delay="0"/>
                                  </p:stCondLst>
                                  <p:childTnLst>
                                    <p:set>
                                      <p:cBhvr>
                                        <p:cTn id="63" dur="1" fill="hold">
                                          <p:stCondLst>
                                            <p:cond delay="0"/>
                                          </p:stCondLst>
                                        </p:cTn>
                                        <p:tgtEl>
                                          <p:spTgt spid="7173"/>
                                        </p:tgtEl>
                                        <p:attrNameLst>
                                          <p:attrName>style.visibility</p:attrName>
                                        </p:attrNameLst>
                                      </p:cBhvr>
                                      <p:to>
                                        <p:strVal val="visible"/>
                                      </p:to>
                                    </p:set>
                                    <p:anim calcmode="lin" valueType="num">
                                      <p:cBhvr>
                                        <p:cTn id="64" dur="500" fill="hold"/>
                                        <p:tgtEl>
                                          <p:spTgt spid="7173"/>
                                        </p:tgtEl>
                                        <p:attrNameLst>
                                          <p:attrName>ppt_w</p:attrName>
                                        </p:attrNameLst>
                                      </p:cBhvr>
                                      <p:tavLst>
                                        <p:tav tm="0">
                                          <p:val>
                                            <p:fltVal val="0"/>
                                          </p:val>
                                        </p:tav>
                                        <p:tav tm="100000">
                                          <p:val>
                                            <p:strVal val="#ppt_w"/>
                                          </p:val>
                                        </p:tav>
                                      </p:tavLst>
                                    </p:anim>
                                    <p:anim calcmode="lin" valueType="num">
                                      <p:cBhvr>
                                        <p:cTn id="65" dur="500" fill="hold"/>
                                        <p:tgtEl>
                                          <p:spTgt spid="7173"/>
                                        </p:tgtEl>
                                        <p:attrNameLst>
                                          <p:attrName>ppt_h</p:attrName>
                                        </p:attrNameLst>
                                      </p:cBhvr>
                                      <p:tavLst>
                                        <p:tav tm="0">
                                          <p:val>
                                            <p:fltVal val="0"/>
                                          </p:val>
                                        </p:tav>
                                        <p:tav tm="100000">
                                          <p:val>
                                            <p:strVal val="#ppt_h"/>
                                          </p:val>
                                        </p:tav>
                                      </p:tavLst>
                                    </p:anim>
                                    <p:animEffect transition="in" filter="fade">
                                      <p:cBhvr>
                                        <p:cTn id="66" dur="500"/>
                                        <p:tgtEl>
                                          <p:spTgt spid="717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34" presetClass="entr" presetSubtype="0" fill="hold" nodeType="clickEffect">
                                  <p:stCondLst>
                                    <p:cond delay="0"/>
                                  </p:stCondLst>
                                  <p:childTnLst>
                                    <p:set>
                                      <p:cBhvr>
                                        <p:cTn id="70" dur="1" fill="hold">
                                          <p:stCondLst>
                                            <p:cond delay="0"/>
                                          </p:stCondLst>
                                        </p:cTn>
                                        <p:tgtEl>
                                          <p:spTgt spid="7173"/>
                                        </p:tgtEl>
                                        <p:attrNameLst>
                                          <p:attrName>style.visibility</p:attrName>
                                        </p:attrNameLst>
                                      </p:cBhvr>
                                      <p:to>
                                        <p:strVal val="visible"/>
                                      </p:to>
                                    </p:set>
                                    <p:anim from="(-#ppt_w/2)" to="(#ppt_x)" calcmode="lin" valueType="num">
                                      <p:cBhvr>
                                        <p:cTn id="71" dur="600" fill="hold">
                                          <p:stCondLst>
                                            <p:cond delay="0"/>
                                          </p:stCondLst>
                                        </p:cTn>
                                        <p:tgtEl>
                                          <p:spTgt spid="7173"/>
                                        </p:tgtEl>
                                        <p:attrNameLst>
                                          <p:attrName>ppt_x</p:attrName>
                                        </p:attrNameLst>
                                      </p:cBhvr>
                                    </p:anim>
                                    <p:anim from="0" to="-1.0" calcmode="lin" valueType="num">
                                      <p:cBhvr>
                                        <p:cTn id="72" dur="200" decel="50000" autoRev="1" fill="hold">
                                          <p:stCondLst>
                                            <p:cond delay="600"/>
                                          </p:stCondLst>
                                        </p:cTn>
                                        <p:tgtEl>
                                          <p:spTgt spid="7173"/>
                                        </p:tgtEl>
                                        <p:attrNameLst>
                                          <p:attrName>xshear</p:attrName>
                                        </p:attrNameLst>
                                      </p:cBhvr>
                                    </p:anim>
                                    <p:animScale>
                                      <p:cBhvr>
                                        <p:cTn id="73" dur="200" decel="100000" autoRev="1" fill="hold">
                                          <p:stCondLst>
                                            <p:cond delay="600"/>
                                          </p:stCondLst>
                                        </p:cTn>
                                        <p:tgtEl>
                                          <p:spTgt spid="7173"/>
                                        </p:tgtEl>
                                      </p:cBhvr>
                                      <p:from x="100000" y="100000"/>
                                      <p:to x="80000" y="100000"/>
                                    </p:animScale>
                                    <p:anim by="(#ppt_h/3+#ppt_w*0.1)" calcmode="lin" valueType="num">
                                      <p:cBhvr additive="sum">
                                        <p:cTn id="74" dur="200" decel="100000" autoRev="1" fill="hold">
                                          <p:stCondLst>
                                            <p:cond delay="600"/>
                                          </p:stCondLst>
                                        </p:cTn>
                                        <p:tgtEl>
                                          <p:spTgt spid="717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28600"/>
            <a:ext cx="7848600" cy="914400"/>
          </a:xfrm>
        </p:spPr>
        <p:txBody>
          <a:bodyPr/>
          <a:lstStyle/>
          <a:p>
            <a:pPr eaLnBrk="1" fontAlgn="auto" hangingPunct="1">
              <a:spcAft>
                <a:spcPts val="0"/>
              </a:spcAft>
              <a:defRPr/>
            </a:pPr>
            <a:r>
              <a:rPr lang="en-US" dirty="0" smtClean="0">
                <a:solidFill>
                  <a:srgbClr val="C73609"/>
                </a:solidFill>
                <a:latin typeface="Impact" pitchFamily="34" charset="0"/>
              </a:rPr>
              <a:t>Tactile or Kinesthetic Learners</a:t>
            </a:r>
          </a:p>
        </p:txBody>
      </p:sp>
      <p:sp>
        <p:nvSpPr>
          <p:cNvPr id="9219" name="Rectangle 3"/>
          <p:cNvSpPr>
            <a:spLocks noGrp="1" noChangeArrowheads="1"/>
          </p:cNvSpPr>
          <p:nvPr>
            <p:ph idx="1"/>
          </p:nvPr>
        </p:nvSpPr>
        <p:spPr>
          <a:xfrm>
            <a:off x="0" y="1295400"/>
            <a:ext cx="8686800" cy="4191000"/>
          </a:xfrm>
        </p:spPr>
        <p:txBody>
          <a:bodyPr/>
          <a:lstStyle/>
          <a:p>
            <a:pPr eaLnBrk="1" hangingPunct="1"/>
            <a:r>
              <a:rPr lang="en-US" altLang="en-US" sz="2800" smtClean="0">
                <a:latin typeface="Sylfaen" panose="010A0502050306030303" pitchFamily="18" charset="0"/>
              </a:rPr>
              <a:t>Prefer touch as their primary mode for taking in information</a:t>
            </a:r>
          </a:p>
          <a:p>
            <a:pPr eaLnBrk="1" hangingPunct="1"/>
            <a:r>
              <a:rPr lang="en-US" altLang="en-US" sz="2800" smtClean="0">
                <a:latin typeface="Sylfaen" panose="010A0502050306030303" pitchFamily="18" charset="0"/>
              </a:rPr>
              <a:t>In traditional lecture situations, they should write out important facts</a:t>
            </a:r>
          </a:p>
          <a:p>
            <a:pPr eaLnBrk="1" hangingPunct="1"/>
            <a:r>
              <a:rPr lang="en-US" altLang="en-US" sz="2800" smtClean="0">
                <a:latin typeface="Sylfaen" panose="010A0502050306030303" pitchFamily="18" charset="0"/>
              </a:rPr>
              <a:t>Create study sheets connected to vivid examples</a:t>
            </a:r>
          </a:p>
          <a:p>
            <a:pPr eaLnBrk="1" hangingPunct="1"/>
            <a:r>
              <a:rPr lang="en-US" altLang="en-US" sz="2800" smtClean="0">
                <a:latin typeface="Sylfaen" panose="010A0502050306030303" pitchFamily="18" charset="0"/>
              </a:rPr>
              <a:t>Role-playing can help them learn and </a:t>
            </a:r>
            <a:br>
              <a:rPr lang="en-US" altLang="en-US" sz="2800" smtClean="0">
                <a:latin typeface="Sylfaen" panose="010A0502050306030303" pitchFamily="18" charset="0"/>
              </a:rPr>
            </a:br>
            <a:r>
              <a:rPr lang="en-US" altLang="en-US" sz="2800" smtClean="0">
                <a:latin typeface="Sylfaen" panose="010A0502050306030303" pitchFamily="18" charset="0"/>
              </a:rPr>
              <a:t>remember important ideas</a:t>
            </a:r>
          </a:p>
          <a:p>
            <a:pPr eaLnBrk="1" hangingPunct="1"/>
            <a:r>
              <a:rPr lang="en-US" altLang="en-US" sz="2800" smtClean="0">
                <a:latin typeface="Sylfaen" panose="010A0502050306030303" pitchFamily="18" charset="0"/>
              </a:rPr>
              <a:t>May benefit by using manipulatives</a:t>
            </a:r>
          </a:p>
        </p:txBody>
      </p:sp>
      <p:sp>
        <p:nvSpPr>
          <p:cNvPr id="9221" name="WordArt 5"/>
          <p:cNvSpPr>
            <a:spLocks noChangeArrowheads="1" noChangeShapeType="1" noTextEdit="1"/>
          </p:cNvSpPr>
          <p:nvPr/>
        </p:nvSpPr>
        <p:spPr bwMode="auto">
          <a:xfrm>
            <a:off x="2286000" y="5791200"/>
            <a:ext cx="3962400"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993300"/>
                </a:solidFill>
                <a:effectLst>
                  <a:outerShdw dist="35921" dir="2700000" algn="ctr" rotWithShape="0">
                    <a:srgbClr val="C0C0C0">
                      <a:alpha val="79999"/>
                    </a:srgbClr>
                  </a:outerShdw>
                </a:effectLst>
                <a:latin typeface="Impact" panose="020B0806030902050204" pitchFamily="34" charset="0"/>
              </a:rPr>
              <a:t>Let me experience it!</a:t>
            </a:r>
          </a:p>
        </p:txBody>
      </p:sp>
      <p:pic>
        <p:nvPicPr>
          <p:cNvPr id="9224" name="Picture 8" descr="MCj009803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5057775"/>
            <a:ext cx="15652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AutoShape 9"/>
          <p:cNvSpPr>
            <a:spLocks noChangeArrowheads="1"/>
          </p:cNvSpPr>
          <p:nvPr/>
        </p:nvSpPr>
        <p:spPr bwMode="auto">
          <a:xfrm>
            <a:off x="7315200" y="3657600"/>
            <a:ext cx="1447800" cy="1143000"/>
          </a:xfrm>
          <a:prstGeom prst="wedgeRoundRectCallout">
            <a:avLst>
              <a:gd name="adj1" fmla="val -33333"/>
              <a:gd name="adj2" fmla="val 77778"/>
              <a:gd name="adj3" fmla="val 16667"/>
            </a:avLst>
          </a:prstGeom>
          <a:solidFill>
            <a:schemeClr val="accent1"/>
          </a:solidFill>
          <a:ln w="9525">
            <a:solidFill>
              <a:schemeClr val="tx1"/>
            </a:solidFill>
            <a:miter lim="800000"/>
            <a:headEnd/>
            <a:tailEnd/>
          </a:ln>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algn="ctr">
              <a:spcBef>
                <a:spcPct val="0"/>
              </a:spcBef>
              <a:buClrTx/>
              <a:buSzTx/>
              <a:buFontTx/>
              <a:buNone/>
            </a:pPr>
            <a:r>
              <a:rPr lang="en-US" altLang="en-US" sz="2400">
                <a:latin typeface="Verdana" panose="020B0604030504040204" pitchFamily="34" charset="0"/>
              </a:rPr>
              <a:t>Okay, I</a:t>
            </a:r>
          </a:p>
          <a:p>
            <a:pPr algn="ctr">
              <a:spcBef>
                <a:spcPct val="0"/>
              </a:spcBef>
              <a:buClrTx/>
              <a:buSzTx/>
              <a:buFontTx/>
              <a:buNone/>
            </a:pPr>
            <a:r>
              <a:rPr lang="en-US" altLang="en-US" sz="2400">
                <a:latin typeface="Verdana" panose="020B0604030504040204" pitchFamily="34" charset="0"/>
              </a:rPr>
              <a:t>get it now.</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1000" fill="hold"/>
                                        <p:tgtEl>
                                          <p:spTgt spid="9218"/>
                                        </p:tgtEl>
                                        <p:attrNameLst>
                                          <p:attrName>ppt_x</p:attrName>
                                        </p:attrNameLst>
                                      </p:cBhvr>
                                      <p:tavLst>
                                        <p:tav tm="0">
                                          <p:val>
                                            <p:strVal val="#ppt_x"/>
                                          </p:val>
                                        </p:tav>
                                        <p:tav tm="100000">
                                          <p:val>
                                            <p:strVal val="#ppt_x"/>
                                          </p:val>
                                        </p:tav>
                                      </p:tavLst>
                                    </p:anim>
                                    <p:anim calcmode="lin" valueType="num">
                                      <p:cBhvr additive="base">
                                        <p:cTn id="8" dur="1000" fill="hold"/>
                                        <p:tgtEl>
                                          <p:spTgt spid="921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Effect transition="in" filter="fade">
                                      <p:cBhvr>
                                        <p:cTn id="13" dur="1000"/>
                                        <p:tgtEl>
                                          <p:spTgt spid="9219">
                                            <p:txEl>
                                              <p:pRg st="0" end="0"/>
                                            </p:txEl>
                                          </p:spTgt>
                                        </p:tgtEl>
                                      </p:cBhvr>
                                    </p:animEffect>
                                    <p:anim calcmode="lin" valueType="num">
                                      <p:cBhvr>
                                        <p:cTn id="14"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5" dur="898" decel="100000" fill="hold"/>
                                        <p:tgtEl>
                                          <p:spTgt spid="9219">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898"/>
                                          </p:stCondLst>
                                        </p:cTn>
                                        <p:tgtEl>
                                          <p:spTgt spid="9219">
                                            <p:txEl>
                                              <p:pRg st="0" end="0"/>
                                            </p:txEl>
                                          </p:spTgt>
                                        </p:tgtEl>
                                        <p:attrNameLst>
                                          <p:attrName>ppt_y</p:attrName>
                                        </p:attrNameLst>
                                      </p:cBhvr>
                                      <p:tavLst>
                                        <p:tav tm="0">
                                          <p:val>
                                            <p:strVal val="#ppt_y-.03"/>
                                          </p:val>
                                        </p:tav>
                                        <p:tav tm="100000">
                                          <p:val>
                                            <p:strVal val="#ppt_y"/>
                                          </p:val>
                                        </p:tav>
                                      </p:tavLst>
                                    </p:anim>
                                  </p:childTnLst>
                                </p:cTn>
                              </p:par>
                              <p:par>
                                <p:cTn id="17" presetID="49" presetClass="entr" presetSubtype="0" decel="100000" fill="hold" nodeType="withEffect">
                                  <p:stCondLst>
                                    <p:cond delay="0"/>
                                  </p:stCondLst>
                                  <p:childTnLst>
                                    <p:set>
                                      <p:cBhvr>
                                        <p:cTn id="18" dur="1" fill="hold">
                                          <p:stCondLst>
                                            <p:cond delay="0"/>
                                          </p:stCondLst>
                                        </p:cTn>
                                        <p:tgtEl>
                                          <p:spTgt spid="9224"/>
                                        </p:tgtEl>
                                        <p:attrNameLst>
                                          <p:attrName>style.visibility</p:attrName>
                                        </p:attrNameLst>
                                      </p:cBhvr>
                                      <p:to>
                                        <p:strVal val="visible"/>
                                      </p:to>
                                    </p:set>
                                    <p:anim calcmode="lin" valueType="num">
                                      <p:cBhvr>
                                        <p:cTn id="19" dur="500" fill="hold"/>
                                        <p:tgtEl>
                                          <p:spTgt spid="9224"/>
                                        </p:tgtEl>
                                        <p:attrNameLst>
                                          <p:attrName>ppt_w</p:attrName>
                                        </p:attrNameLst>
                                      </p:cBhvr>
                                      <p:tavLst>
                                        <p:tav tm="0">
                                          <p:val>
                                            <p:fltVal val="0"/>
                                          </p:val>
                                        </p:tav>
                                        <p:tav tm="100000">
                                          <p:val>
                                            <p:strVal val="#ppt_w"/>
                                          </p:val>
                                        </p:tav>
                                      </p:tavLst>
                                    </p:anim>
                                    <p:anim calcmode="lin" valueType="num">
                                      <p:cBhvr>
                                        <p:cTn id="20" dur="500" fill="hold"/>
                                        <p:tgtEl>
                                          <p:spTgt spid="9224"/>
                                        </p:tgtEl>
                                        <p:attrNameLst>
                                          <p:attrName>ppt_h</p:attrName>
                                        </p:attrNameLst>
                                      </p:cBhvr>
                                      <p:tavLst>
                                        <p:tav tm="0">
                                          <p:val>
                                            <p:fltVal val="0"/>
                                          </p:val>
                                        </p:tav>
                                        <p:tav tm="100000">
                                          <p:val>
                                            <p:strVal val="#ppt_h"/>
                                          </p:val>
                                        </p:tav>
                                      </p:tavLst>
                                    </p:anim>
                                    <p:anim calcmode="lin" valueType="num">
                                      <p:cBhvr>
                                        <p:cTn id="21" dur="500" fill="hold"/>
                                        <p:tgtEl>
                                          <p:spTgt spid="9224"/>
                                        </p:tgtEl>
                                        <p:attrNameLst>
                                          <p:attrName>style.rotation</p:attrName>
                                        </p:attrNameLst>
                                      </p:cBhvr>
                                      <p:tavLst>
                                        <p:tav tm="0">
                                          <p:val>
                                            <p:fltVal val="360"/>
                                          </p:val>
                                        </p:tav>
                                        <p:tav tm="100000">
                                          <p:val>
                                            <p:fltVal val="0"/>
                                          </p:val>
                                        </p:tav>
                                      </p:tavLst>
                                    </p:anim>
                                    <p:animEffect transition="in" filter="fade">
                                      <p:cBhvr>
                                        <p:cTn id="22" dur="500"/>
                                        <p:tgtEl>
                                          <p:spTgt spid="92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9219">
                                            <p:txEl>
                                              <p:pRg st="1" end="1"/>
                                            </p:txEl>
                                          </p:spTgt>
                                        </p:tgtEl>
                                        <p:attrNameLst>
                                          <p:attrName>style.visibility</p:attrName>
                                        </p:attrNameLst>
                                      </p:cBhvr>
                                      <p:to>
                                        <p:strVal val="visible"/>
                                      </p:to>
                                    </p:set>
                                    <p:animEffect transition="in" filter="fade">
                                      <p:cBhvr>
                                        <p:cTn id="27" dur="1000"/>
                                        <p:tgtEl>
                                          <p:spTgt spid="9219">
                                            <p:txEl>
                                              <p:pRg st="1" end="1"/>
                                            </p:txEl>
                                          </p:spTgt>
                                        </p:tgtEl>
                                      </p:cBhvr>
                                    </p:animEffect>
                                    <p:anim calcmode="lin" valueType="num">
                                      <p:cBhvr>
                                        <p:cTn id="28"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9219">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921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9219">
                                            <p:txEl>
                                              <p:pRg st="2" end="2"/>
                                            </p:txEl>
                                          </p:spTgt>
                                        </p:tgtEl>
                                        <p:attrNameLst>
                                          <p:attrName>style.visibility</p:attrName>
                                        </p:attrNameLst>
                                      </p:cBhvr>
                                      <p:to>
                                        <p:strVal val="visible"/>
                                      </p:to>
                                    </p:set>
                                    <p:animEffect transition="in" filter="fade">
                                      <p:cBhvr>
                                        <p:cTn id="35" dur="1000"/>
                                        <p:tgtEl>
                                          <p:spTgt spid="9219">
                                            <p:txEl>
                                              <p:pRg st="2" end="2"/>
                                            </p:txEl>
                                          </p:spTgt>
                                        </p:tgtEl>
                                      </p:cBhvr>
                                    </p:animEffect>
                                    <p:anim calcmode="lin" valueType="num">
                                      <p:cBhvr>
                                        <p:cTn id="36"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9219">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921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9219">
                                            <p:txEl>
                                              <p:pRg st="3" end="3"/>
                                            </p:txEl>
                                          </p:spTgt>
                                        </p:tgtEl>
                                        <p:attrNameLst>
                                          <p:attrName>style.visibility</p:attrName>
                                        </p:attrNameLst>
                                      </p:cBhvr>
                                      <p:to>
                                        <p:strVal val="visible"/>
                                      </p:to>
                                    </p:set>
                                    <p:animEffect transition="in" filter="fade">
                                      <p:cBhvr>
                                        <p:cTn id="43" dur="1000"/>
                                        <p:tgtEl>
                                          <p:spTgt spid="9219">
                                            <p:txEl>
                                              <p:pRg st="3" end="3"/>
                                            </p:txEl>
                                          </p:spTgt>
                                        </p:tgtEl>
                                      </p:cBhvr>
                                    </p:animEffect>
                                    <p:anim calcmode="lin" valueType="num">
                                      <p:cBhvr>
                                        <p:cTn id="44"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9219">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921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9219">
                                            <p:txEl>
                                              <p:pRg st="4" end="4"/>
                                            </p:txEl>
                                          </p:spTgt>
                                        </p:tgtEl>
                                        <p:attrNameLst>
                                          <p:attrName>style.visibility</p:attrName>
                                        </p:attrNameLst>
                                      </p:cBhvr>
                                      <p:to>
                                        <p:strVal val="visible"/>
                                      </p:to>
                                    </p:set>
                                    <p:animEffect transition="in" filter="fade">
                                      <p:cBhvr>
                                        <p:cTn id="51" dur="1000"/>
                                        <p:tgtEl>
                                          <p:spTgt spid="9219">
                                            <p:txEl>
                                              <p:pRg st="4" end="4"/>
                                            </p:txEl>
                                          </p:spTgt>
                                        </p:tgtEl>
                                      </p:cBhvr>
                                    </p:animEffect>
                                    <p:anim calcmode="lin" valueType="num">
                                      <p:cBhvr>
                                        <p:cTn id="52"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9219">
                                            <p:txEl>
                                              <p:pRg st="4" end="4"/>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921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53" presetClass="entr" presetSubtype="0" fill="hold" nodeType="clickEffect">
                                  <p:stCondLst>
                                    <p:cond delay="0"/>
                                  </p:stCondLst>
                                  <p:childTnLst>
                                    <p:set>
                                      <p:cBhvr>
                                        <p:cTn id="58" dur="1" fill="hold">
                                          <p:stCondLst>
                                            <p:cond delay="0"/>
                                          </p:stCondLst>
                                        </p:cTn>
                                        <p:tgtEl>
                                          <p:spTgt spid="9221"/>
                                        </p:tgtEl>
                                        <p:attrNameLst>
                                          <p:attrName>style.visibility</p:attrName>
                                        </p:attrNameLst>
                                      </p:cBhvr>
                                      <p:to>
                                        <p:strVal val="visible"/>
                                      </p:to>
                                    </p:set>
                                    <p:anim calcmode="lin" valueType="num">
                                      <p:cBhvr>
                                        <p:cTn id="59" dur="500" fill="hold"/>
                                        <p:tgtEl>
                                          <p:spTgt spid="9221"/>
                                        </p:tgtEl>
                                        <p:attrNameLst>
                                          <p:attrName>ppt_w</p:attrName>
                                        </p:attrNameLst>
                                      </p:cBhvr>
                                      <p:tavLst>
                                        <p:tav tm="0">
                                          <p:val>
                                            <p:fltVal val="0"/>
                                          </p:val>
                                        </p:tav>
                                        <p:tav tm="100000">
                                          <p:val>
                                            <p:strVal val="#ppt_w"/>
                                          </p:val>
                                        </p:tav>
                                      </p:tavLst>
                                    </p:anim>
                                    <p:anim calcmode="lin" valueType="num">
                                      <p:cBhvr>
                                        <p:cTn id="60" dur="500" fill="hold"/>
                                        <p:tgtEl>
                                          <p:spTgt spid="9221"/>
                                        </p:tgtEl>
                                        <p:attrNameLst>
                                          <p:attrName>ppt_h</p:attrName>
                                        </p:attrNameLst>
                                      </p:cBhvr>
                                      <p:tavLst>
                                        <p:tav tm="0">
                                          <p:val>
                                            <p:fltVal val="0"/>
                                          </p:val>
                                        </p:tav>
                                        <p:tav tm="100000">
                                          <p:val>
                                            <p:strVal val="#ppt_h"/>
                                          </p:val>
                                        </p:tav>
                                      </p:tavLst>
                                    </p:anim>
                                    <p:animEffect transition="in" filter="fade">
                                      <p:cBhvr>
                                        <p:cTn id="61" dur="500"/>
                                        <p:tgtEl>
                                          <p:spTgt spid="922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4" presetClass="entr" presetSubtype="0" fill="hold" nodeType="clickEffect">
                                  <p:stCondLst>
                                    <p:cond delay="0"/>
                                  </p:stCondLst>
                                  <p:childTnLst>
                                    <p:set>
                                      <p:cBhvr>
                                        <p:cTn id="65" dur="1" fill="hold">
                                          <p:stCondLst>
                                            <p:cond delay="0"/>
                                          </p:stCondLst>
                                        </p:cTn>
                                        <p:tgtEl>
                                          <p:spTgt spid="9221"/>
                                        </p:tgtEl>
                                        <p:attrNameLst>
                                          <p:attrName>style.visibility</p:attrName>
                                        </p:attrNameLst>
                                      </p:cBhvr>
                                      <p:to>
                                        <p:strVal val="visible"/>
                                      </p:to>
                                    </p:set>
                                    <p:anim from="(-#ppt_w/2)" to="(#ppt_x)" calcmode="lin" valueType="num">
                                      <p:cBhvr>
                                        <p:cTn id="66" dur="600" fill="hold">
                                          <p:stCondLst>
                                            <p:cond delay="0"/>
                                          </p:stCondLst>
                                        </p:cTn>
                                        <p:tgtEl>
                                          <p:spTgt spid="9221"/>
                                        </p:tgtEl>
                                        <p:attrNameLst>
                                          <p:attrName>ppt_x</p:attrName>
                                        </p:attrNameLst>
                                      </p:cBhvr>
                                    </p:anim>
                                    <p:anim from="0" to="-1.0" calcmode="lin" valueType="num">
                                      <p:cBhvr>
                                        <p:cTn id="67" dur="200" decel="50000" autoRev="1" fill="hold">
                                          <p:stCondLst>
                                            <p:cond delay="600"/>
                                          </p:stCondLst>
                                        </p:cTn>
                                        <p:tgtEl>
                                          <p:spTgt spid="9221"/>
                                        </p:tgtEl>
                                        <p:attrNameLst>
                                          <p:attrName>xshear</p:attrName>
                                        </p:attrNameLst>
                                      </p:cBhvr>
                                    </p:anim>
                                    <p:animScale>
                                      <p:cBhvr>
                                        <p:cTn id="68" dur="200" decel="100000" autoRev="1" fill="hold">
                                          <p:stCondLst>
                                            <p:cond delay="600"/>
                                          </p:stCondLst>
                                        </p:cTn>
                                        <p:tgtEl>
                                          <p:spTgt spid="9221"/>
                                        </p:tgtEl>
                                      </p:cBhvr>
                                      <p:from x="100000" y="100000"/>
                                      <p:to x="80000" y="100000"/>
                                    </p:animScale>
                                    <p:anim by="(#ppt_h/3+#ppt_w*0.1)" calcmode="lin" valueType="num">
                                      <p:cBhvr additive="sum">
                                        <p:cTn id="69" dur="200" decel="100000" autoRev="1" fill="hold">
                                          <p:stCondLst>
                                            <p:cond delay="600"/>
                                          </p:stCondLst>
                                        </p:cTn>
                                        <p:tgtEl>
                                          <p:spTgt spid="9221"/>
                                        </p:tgtEl>
                                        <p:attrNameLst>
                                          <p:attrName>ppt_x</p:attrName>
                                        </p:attrNameLst>
                                      </p:cBhvr>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53" presetClass="entr" presetSubtype="0" fill="hold" grpId="0" nodeType="clickEffect">
                                  <p:stCondLst>
                                    <p:cond delay="0"/>
                                  </p:stCondLst>
                                  <p:iterate type="lt">
                                    <p:tmPct val="0"/>
                                  </p:iterate>
                                  <p:childTnLst>
                                    <p:set>
                                      <p:cBhvr>
                                        <p:cTn id="73" dur="1" fill="hold">
                                          <p:stCondLst>
                                            <p:cond delay="0"/>
                                          </p:stCondLst>
                                        </p:cTn>
                                        <p:tgtEl>
                                          <p:spTgt spid="9225"/>
                                        </p:tgtEl>
                                        <p:attrNameLst>
                                          <p:attrName>style.visibility</p:attrName>
                                        </p:attrNameLst>
                                      </p:cBhvr>
                                      <p:to>
                                        <p:strVal val="visible"/>
                                      </p:to>
                                    </p:set>
                                    <p:anim calcmode="lin" valueType="num">
                                      <p:cBhvr>
                                        <p:cTn id="74" dur="500" fill="hold"/>
                                        <p:tgtEl>
                                          <p:spTgt spid="9225"/>
                                        </p:tgtEl>
                                        <p:attrNameLst>
                                          <p:attrName>ppt_w</p:attrName>
                                        </p:attrNameLst>
                                      </p:cBhvr>
                                      <p:tavLst>
                                        <p:tav tm="0">
                                          <p:val>
                                            <p:fltVal val="0"/>
                                          </p:val>
                                        </p:tav>
                                        <p:tav tm="100000">
                                          <p:val>
                                            <p:strVal val="#ppt_w"/>
                                          </p:val>
                                        </p:tav>
                                      </p:tavLst>
                                    </p:anim>
                                    <p:anim calcmode="lin" valueType="num">
                                      <p:cBhvr>
                                        <p:cTn id="75" dur="500" fill="hold"/>
                                        <p:tgtEl>
                                          <p:spTgt spid="9225"/>
                                        </p:tgtEl>
                                        <p:attrNameLst>
                                          <p:attrName>ppt_h</p:attrName>
                                        </p:attrNameLst>
                                      </p:cBhvr>
                                      <p:tavLst>
                                        <p:tav tm="0">
                                          <p:val>
                                            <p:fltVal val="0"/>
                                          </p:val>
                                        </p:tav>
                                        <p:tav tm="100000">
                                          <p:val>
                                            <p:strVal val="#ppt_h"/>
                                          </p:val>
                                        </p:tav>
                                      </p:tavLst>
                                    </p:anim>
                                    <p:animEffect transition="in" filter="fade">
                                      <p:cBhvr>
                                        <p:cTn id="76" dur="500"/>
                                        <p:tgtEl>
                                          <p:spTgt spid="922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31" presetClass="entr" presetSubtype="0" fill="hold" grpId="1" nodeType="clickEffect">
                                  <p:stCondLst>
                                    <p:cond delay="0"/>
                                  </p:stCondLst>
                                  <p:iterate type="lt">
                                    <p:tmPct val="5000"/>
                                  </p:iterate>
                                  <p:childTnLst>
                                    <p:set>
                                      <p:cBhvr>
                                        <p:cTn id="80" dur="1" fill="hold">
                                          <p:stCondLst>
                                            <p:cond delay="0"/>
                                          </p:stCondLst>
                                        </p:cTn>
                                        <p:tgtEl>
                                          <p:spTgt spid="9225"/>
                                        </p:tgtEl>
                                        <p:attrNameLst>
                                          <p:attrName>style.visibility</p:attrName>
                                        </p:attrNameLst>
                                      </p:cBhvr>
                                      <p:to>
                                        <p:strVal val="visible"/>
                                      </p:to>
                                    </p:set>
                                    <p:anim calcmode="lin" valueType="num">
                                      <p:cBhvr>
                                        <p:cTn id="81" dur="1000" fill="hold"/>
                                        <p:tgtEl>
                                          <p:spTgt spid="9225"/>
                                        </p:tgtEl>
                                        <p:attrNameLst>
                                          <p:attrName>ppt_w</p:attrName>
                                        </p:attrNameLst>
                                      </p:cBhvr>
                                      <p:tavLst>
                                        <p:tav tm="0">
                                          <p:val>
                                            <p:fltVal val="0"/>
                                          </p:val>
                                        </p:tav>
                                        <p:tav tm="100000">
                                          <p:val>
                                            <p:strVal val="#ppt_w"/>
                                          </p:val>
                                        </p:tav>
                                      </p:tavLst>
                                    </p:anim>
                                    <p:anim calcmode="lin" valueType="num">
                                      <p:cBhvr>
                                        <p:cTn id="82" dur="1000" fill="hold"/>
                                        <p:tgtEl>
                                          <p:spTgt spid="9225"/>
                                        </p:tgtEl>
                                        <p:attrNameLst>
                                          <p:attrName>ppt_h</p:attrName>
                                        </p:attrNameLst>
                                      </p:cBhvr>
                                      <p:tavLst>
                                        <p:tav tm="0">
                                          <p:val>
                                            <p:fltVal val="0"/>
                                          </p:val>
                                        </p:tav>
                                        <p:tav tm="100000">
                                          <p:val>
                                            <p:strVal val="#ppt_h"/>
                                          </p:val>
                                        </p:tav>
                                      </p:tavLst>
                                    </p:anim>
                                    <p:anim calcmode="lin" valueType="num">
                                      <p:cBhvr>
                                        <p:cTn id="83" dur="1000" fill="hold"/>
                                        <p:tgtEl>
                                          <p:spTgt spid="9225"/>
                                        </p:tgtEl>
                                        <p:attrNameLst>
                                          <p:attrName>style.rotation</p:attrName>
                                        </p:attrNameLst>
                                      </p:cBhvr>
                                      <p:tavLst>
                                        <p:tav tm="0">
                                          <p:val>
                                            <p:fltVal val="90"/>
                                          </p:val>
                                        </p:tav>
                                        <p:tav tm="100000">
                                          <p:val>
                                            <p:fltVal val="0"/>
                                          </p:val>
                                        </p:tav>
                                      </p:tavLst>
                                    </p:anim>
                                    <p:animEffect transition="in" filter="fade">
                                      <p:cBhvr>
                                        <p:cTn id="84" dur="10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9225" grpId="0" animBg="1"/>
      <p:bldP spid="922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smtClean="0">
                <a:solidFill>
                  <a:srgbClr val="C73609"/>
                </a:solidFill>
                <a:latin typeface="Impact" pitchFamily="34" charset="0"/>
              </a:rPr>
              <a:t>Extraversion/Introversion</a:t>
            </a:r>
            <a:br>
              <a:rPr lang="en-US" smtClean="0">
                <a:solidFill>
                  <a:srgbClr val="C73609"/>
                </a:solidFill>
                <a:latin typeface="Impact" pitchFamily="34" charset="0"/>
              </a:rPr>
            </a:br>
            <a:r>
              <a:rPr lang="en-US" smtClean="0">
                <a:solidFill>
                  <a:srgbClr val="C73609"/>
                </a:solidFill>
                <a:latin typeface="Impact" pitchFamily="34" charset="0"/>
              </a:rPr>
              <a:t>(Social Orientation)</a:t>
            </a:r>
          </a:p>
        </p:txBody>
      </p:sp>
      <p:sp>
        <p:nvSpPr>
          <p:cNvPr id="24579" name="Rectangle 3"/>
          <p:cNvSpPr>
            <a:spLocks noGrp="1" noChangeArrowheads="1"/>
          </p:cNvSpPr>
          <p:nvPr>
            <p:ph idx="1"/>
          </p:nvPr>
        </p:nvSpPr>
        <p:spPr>
          <a:xfrm>
            <a:off x="228600" y="1905000"/>
            <a:ext cx="7696200" cy="3810000"/>
          </a:xfrm>
        </p:spPr>
        <p:txBody>
          <a:bodyPr/>
          <a:lstStyle/>
          <a:p>
            <a:pPr eaLnBrk="1" hangingPunct="1"/>
            <a:r>
              <a:rPr lang="en-US" altLang="en-US" sz="2800" b="1" smtClean="0">
                <a:solidFill>
                  <a:srgbClr val="006600"/>
                </a:solidFill>
                <a:latin typeface="Sylfaen" panose="010A0502050306030303" pitchFamily="18" charset="0"/>
              </a:rPr>
              <a:t>Extroverts</a:t>
            </a:r>
            <a:r>
              <a:rPr lang="en-US" altLang="en-US" sz="2800" smtClean="0">
                <a:latin typeface="Sylfaen" panose="010A0502050306030303" pitchFamily="18" charset="0"/>
              </a:rPr>
              <a:t> </a:t>
            </a:r>
          </a:p>
          <a:p>
            <a:pPr lvl="1" eaLnBrk="1" hangingPunct="1"/>
            <a:r>
              <a:rPr lang="en-US" altLang="en-US" smtClean="0">
                <a:latin typeface="Sylfaen" panose="010A0502050306030303" pitchFamily="18" charset="0"/>
              </a:rPr>
              <a:t>Like talking with others and taking action.</a:t>
            </a:r>
          </a:p>
          <a:p>
            <a:pPr lvl="1" eaLnBrk="1" hangingPunct="1"/>
            <a:r>
              <a:rPr lang="en-US" altLang="en-US" smtClean="0">
                <a:latin typeface="Sylfaen" panose="010A0502050306030303" pitchFamily="18" charset="0"/>
              </a:rPr>
              <a:t>Prefer active learning and group projects.</a:t>
            </a:r>
          </a:p>
          <a:p>
            <a:pPr algn="r" eaLnBrk="1" hangingPunct="1"/>
            <a:endParaRPr lang="en-US" altLang="en-US" sz="2800" smtClean="0">
              <a:latin typeface="Sylfaen" panose="010A0502050306030303" pitchFamily="18" charset="0"/>
            </a:endParaRPr>
          </a:p>
          <a:p>
            <a:pPr algn="r" eaLnBrk="1" hangingPunct="1"/>
            <a:r>
              <a:rPr lang="en-US" altLang="en-US" sz="2800" b="1" smtClean="0">
                <a:solidFill>
                  <a:srgbClr val="006600"/>
                </a:solidFill>
                <a:latin typeface="Sylfaen" panose="010A0502050306030303" pitchFamily="18" charset="0"/>
              </a:rPr>
              <a:t>Introverts</a:t>
            </a:r>
          </a:p>
          <a:p>
            <a:pPr lvl="1" algn="r" eaLnBrk="1" hangingPunct="1"/>
            <a:r>
              <a:rPr lang="en-US" altLang="en-US" smtClean="0">
                <a:latin typeface="Sylfaen" panose="010A0502050306030303" pitchFamily="18" charset="0"/>
              </a:rPr>
              <a:t>Prefer to have others do the talking.</a:t>
            </a:r>
          </a:p>
          <a:p>
            <a:pPr lvl="1" algn="r" eaLnBrk="1" hangingPunct="1"/>
            <a:r>
              <a:rPr lang="en-US" altLang="en-US" smtClean="0">
                <a:latin typeface="Sylfaen" panose="010A0502050306030303" pitchFamily="18" charset="0"/>
              </a:rPr>
              <a:t>Prefer lectures and structured tasks.</a:t>
            </a:r>
          </a:p>
        </p:txBody>
      </p:sp>
      <p:pic>
        <p:nvPicPr>
          <p:cNvPr id="24583" name="Picture 7" descr="j02975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352800"/>
            <a:ext cx="18097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9" descr="MCEN00630_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871656">
            <a:off x="7215188" y="1295400"/>
            <a:ext cx="1928812"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7" name="Picture 11" descr="MCj0334096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5410200"/>
            <a:ext cx="15208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3" name="Picture 17" descr="j02317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5257800"/>
            <a:ext cx="1701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1000" fill="hold"/>
                                        <p:tgtEl>
                                          <p:spTgt spid="24578"/>
                                        </p:tgtEl>
                                        <p:attrNameLst>
                                          <p:attrName>ppt_x</p:attrName>
                                        </p:attrNameLst>
                                      </p:cBhvr>
                                      <p:tavLst>
                                        <p:tav tm="0">
                                          <p:val>
                                            <p:strVal val="#ppt_x"/>
                                          </p:val>
                                        </p:tav>
                                        <p:tav tm="100000">
                                          <p:val>
                                            <p:strVal val="#ppt_x"/>
                                          </p:val>
                                        </p:tav>
                                      </p:tavLst>
                                    </p:anim>
                                    <p:anim calcmode="lin" valueType="num">
                                      <p:cBhvr additive="base">
                                        <p:cTn id="8" dur="1000" fill="hold"/>
                                        <p:tgtEl>
                                          <p:spTgt spid="245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10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 calcmode="lin" valueType="num">
                                      <p:cBhvr additive="base">
                                        <p:cTn id="19" dur="10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4579">
                                            <p:txEl>
                                              <p:pRg st="1" end="1"/>
                                            </p:txEl>
                                          </p:spTgt>
                                        </p:tgtEl>
                                        <p:attrNameLst>
                                          <p:attrName>ppt_y</p:attrName>
                                        </p:attrNameLst>
                                      </p:cBhvr>
                                      <p:tavLst>
                                        <p:tav tm="0">
                                          <p:val>
                                            <p:strVal val="#ppt_y"/>
                                          </p:val>
                                        </p:tav>
                                        <p:tav tm="100000">
                                          <p:val>
                                            <p:strVal val="#ppt_y"/>
                                          </p:val>
                                        </p:tav>
                                      </p:tavLst>
                                    </p:anim>
                                  </p:childTnLst>
                                </p:cTn>
                              </p:par>
                              <p:par>
                                <p:cTn id="21" presetID="34" presetClass="entr" presetSubtype="0" fill="hold" nodeType="withEffect">
                                  <p:stCondLst>
                                    <p:cond delay="0"/>
                                  </p:stCondLst>
                                  <p:childTnLst>
                                    <p:set>
                                      <p:cBhvr>
                                        <p:cTn id="22" dur="1" fill="hold">
                                          <p:stCondLst>
                                            <p:cond delay="0"/>
                                          </p:stCondLst>
                                        </p:cTn>
                                        <p:tgtEl>
                                          <p:spTgt spid="24585"/>
                                        </p:tgtEl>
                                        <p:attrNameLst>
                                          <p:attrName>style.visibility</p:attrName>
                                        </p:attrNameLst>
                                      </p:cBhvr>
                                      <p:to>
                                        <p:strVal val="visible"/>
                                      </p:to>
                                    </p:set>
                                    <p:anim from="(-#ppt_w/2)" to="(#ppt_x)" calcmode="lin" valueType="num">
                                      <p:cBhvr>
                                        <p:cTn id="23" dur="600" fill="hold">
                                          <p:stCondLst>
                                            <p:cond delay="0"/>
                                          </p:stCondLst>
                                        </p:cTn>
                                        <p:tgtEl>
                                          <p:spTgt spid="24585"/>
                                        </p:tgtEl>
                                        <p:attrNameLst>
                                          <p:attrName>ppt_x</p:attrName>
                                        </p:attrNameLst>
                                      </p:cBhvr>
                                    </p:anim>
                                    <p:anim from="0" to="-1.0" calcmode="lin" valueType="num">
                                      <p:cBhvr>
                                        <p:cTn id="24" dur="200" decel="50000" autoRev="1" fill="hold">
                                          <p:stCondLst>
                                            <p:cond delay="600"/>
                                          </p:stCondLst>
                                        </p:cTn>
                                        <p:tgtEl>
                                          <p:spTgt spid="24585"/>
                                        </p:tgtEl>
                                        <p:attrNameLst>
                                          <p:attrName>xshear</p:attrName>
                                        </p:attrNameLst>
                                      </p:cBhvr>
                                    </p:anim>
                                    <p:animScale>
                                      <p:cBhvr>
                                        <p:cTn id="25" dur="200" decel="100000" autoRev="1" fill="hold">
                                          <p:stCondLst>
                                            <p:cond delay="600"/>
                                          </p:stCondLst>
                                        </p:cTn>
                                        <p:tgtEl>
                                          <p:spTgt spid="24585"/>
                                        </p:tgtEl>
                                      </p:cBhvr>
                                      <p:from x="100000" y="100000"/>
                                      <p:to x="80000" y="100000"/>
                                    </p:animScale>
                                    <p:anim by="(#ppt_h/3+#ppt_w*0.1)" calcmode="lin" valueType="num">
                                      <p:cBhvr additive="sum">
                                        <p:cTn id="26" dur="200" decel="100000" autoRev="1" fill="hold">
                                          <p:stCondLst>
                                            <p:cond delay="600"/>
                                          </p:stCondLst>
                                        </p:cTn>
                                        <p:tgtEl>
                                          <p:spTgt spid="24585"/>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79">
                                            <p:txEl>
                                              <p:pRg st="2" end="2"/>
                                            </p:txEl>
                                          </p:spTgt>
                                        </p:tgtEl>
                                        <p:attrNameLst>
                                          <p:attrName>style.visibility</p:attrName>
                                        </p:attrNameLst>
                                      </p:cBhvr>
                                      <p:to>
                                        <p:strVal val="visible"/>
                                      </p:to>
                                    </p:set>
                                    <p:anim calcmode="lin" valueType="num">
                                      <p:cBhvr additive="base">
                                        <p:cTn id="31" dur="10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4579">
                                            <p:txEl>
                                              <p:pRg st="2" end="2"/>
                                            </p:txEl>
                                          </p:spTgt>
                                        </p:tgtEl>
                                        <p:attrNameLst>
                                          <p:attrName>ppt_y</p:attrName>
                                        </p:attrNameLst>
                                      </p:cBhvr>
                                      <p:tavLst>
                                        <p:tav tm="0">
                                          <p:val>
                                            <p:strVal val="#ppt_y"/>
                                          </p:val>
                                        </p:tav>
                                        <p:tav tm="100000">
                                          <p:val>
                                            <p:strVal val="#ppt_y"/>
                                          </p:val>
                                        </p:tav>
                                      </p:tavLst>
                                    </p:anim>
                                  </p:childTnLst>
                                </p:cTn>
                              </p:par>
                              <p:par>
                                <p:cTn id="33" presetID="5" presetClass="entr" presetSubtype="10" fill="hold" nodeType="withEffect">
                                  <p:stCondLst>
                                    <p:cond delay="0"/>
                                  </p:stCondLst>
                                  <p:childTnLst>
                                    <p:set>
                                      <p:cBhvr>
                                        <p:cTn id="34" dur="1" fill="hold">
                                          <p:stCondLst>
                                            <p:cond delay="0"/>
                                          </p:stCondLst>
                                        </p:cTn>
                                        <p:tgtEl>
                                          <p:spTgt spid="24583"/>
                                        </p:tgtEl>
                                        <p:attrNameLst>
                                          <p:attrName>style.visibility</p:attrName>
                                        </p:attrNameLst>
                                      </p:cBhvr>
                                      <p:to>
                                        <p:strVal val="visible"/>
                                      </p:to>
                                    </p:set>
                                    <p:animEffect transition="in" filter="checkerboard(across)">
                                      <p:cBhvr>
                                        <p:cTn id="35" dur="500"/>
                                        <p:tgtEl>
                                          <p:spTgt spid="2458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24579">
                                            <p:txEl>
                                              <p:pRg st="4" end="4"/>
                                            </p:txEl>
                                          </p:spTgt>
                                        </p:tgtEl>
                                        <p:attrNameLst>
                                          <p:attrName>style.visibility</p:attrName>
                                        </p:attrNameLst>
                                      </p:cBhvr>
                                      <p:to>
                                        <p:strVal val="visible"/>
                                      </p:to>
                                    </p:set>
                                    <p:anim calcmode="lin" valueType="num">
                                      <p:cBhvr additive="base">
                                        <p:cTn id="40" dur="10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24579">
                                            <p:txEl>
                                              <p:pRg st="5" end="5"/>
                                            </p:txEl>
                                          </p:spTgt>
                                        </p:tgtEl>
                                        <p:attrNameLst>
                                          <p:attrName>style.visibility</p:attrName>
                                        </p:attrNameLst>
                                      </p:cBhvr>
                                      <p:to>
                                        <p:strVal val="visible"/>
                                      </p:to>
                                    </p:set>
                                    <p:anim calcmode="lin" valueType="num">
                                      <p:cBhvr additive="base">
                                        <p:cTn id="46" dur="1000" fill="hold"/>
                                        <p:tgtEl>
                                          <p:spTgt spid="24579">
                                            <p:txEl>
                                              <p:pRg st="5" end="5"/>
                                            </p:txEl>
                                          </p:spTgt>
                                        </p:tgtEl>
                                        <p:attrNameLst>
                                          <p:attrName>ppt_x</p:attrName>
                                        </p:attrNameLst>
                                      </p:cBhvr>
                                      <p:tavLst>
                                        <p:tav tm="0">
                                          <p:val>
                                            <p:strVal val="0-#ppt_w/2"/>
                                          </p:val>
                                        </p:tav>
                                        <p:tav tm="100000">
                                          <p:val>
                                            <p:strVal val="#ppt_x"/>
                                          </p:val>
                                        </p:tav>
                                      </p:tavLst>
                                    </p:anim>
                                    <p:anim calcmode="lin" valueType="num">
                                      <p:cBhvr additive="base">
                                        <p:cTn id="47" dur="1000" fill="hold"/>
                                        <p:tgtEl>
                                          <p:spTgt spid="24579">
                                            <p:txEl>
                                              <p:pRg st="5" end="5"/>
                                            </p:txEl>
                                          </p:spTgt>
                                        </p:tgtEl>
                                        <p:attrNameLst>
                                          <p:attrName>ppt_y</p:attrName>
                                        </p:attrNameLst>
                                      </p:cBhvr>
                                      <p:tavLst>
                                        <p:tav tm="0">
                                          <p:val>
                                            <p:strVal val="#ppt_y"/>
                                          </p:val>
                                        </p:tav>
                                        <p:tav tm="100000">
                                          <p:val>
                                            <p:strVal val="#ppt_y"/>
                                          </p:val>
                                        </p:tav>
                                      </p:tavLst>
                                    </p:anim>
                                  </p:childTnLst>
                                </p:cTn>
                              </p:par>
                              <p:par>
                                <p:cTn id="48" presetID="49" presetClass="entr" presetSubtype="0" decel="100000" fill="hold" nodeType="withEffect">
                                  <p:stCondLst>
                                    <p:cond delay="0"/>
                                  </p:stCondLst>
                                  <p:childTnLst>
                                    <p:set>
                                      <p:cBhvr>
                                        <p:cTn id="49" dur="1" fill="hold">
                                          <p:stCondLst>
                                            <p:cond delay="0"/>
                                          </p:stCondLst>
                                        </p:cTn>
                                        <p:tgtEl>
                                          <p:spTgt spid="24593"/>
                                        </p:tgtEl>
                                        <p:attrNameLst>
                                          <p:attrName>style.visibility</p:attrName>
                                        </p:attrNameLst>
                                      </p:cBhvr>
                                      <p:to>
                                        <p:strVal val="visible"/>
                                      </p:to>
                                    </p:set>
                                    <p:anim calcmode="lin" valueType="num">
                                      <p:cBhvr>
                                        <p:cTn id="50" dur="500" fill="hold"/>
                                        <p:tgtEl>
                                          <p:spTgt spid="24593"/>
                                        </p:tgtEl>
                                        <p:attrNameLst>
                                          <p:attrName>ppt_w</p:attrName>
                                        </p:attrNameLst>
                                      </p:cBhvr>
                                      <p:tavLst>
                                        <p:tav tm="0">
                                          <p:val>
                                            <p:fltVal val="0"/>
                                          </p:val>
                                        </p:tav>
                                        <p:tav tm="100000">
                                          <p:val>
                                            <p:strVal val="#ppt_w"/>
                                          </p:val>
                                        </p:tav>
                                      </p:tavLst>
                                    </p:anim>
                                    <p:anim calcmode="lin" valueType="num">
                                      <p:cBhvr>
                                        <p:cTn id="51" dur="500" fill="hold"/>
                                        <p:tgtEl>
                                          <p:spTgt spid="24593"/>
                                        </p:tgtEl>
                                        <p:attrNameLst>
                                          <p:attrName>ppt_h</p:attrName>
                                        </p:attrNameLst>
                                      </p:cBhvr>
                                      <p:tavLst>
                                        <p:tav tm="0">
                                          <p:val>
                                            <p:fltVal val="0"/>
                                          </p:val>
                                        </p:tav>
                                        <p:tav tm="100000">
                                          <p:val>
                                            <p:strVal val="#ppt_h"/>
                                          </p:val>
                                        </p:tav>
                                      </p:tavLst>
                                    </p:anim>
                                    <p:anim calcmode="lin" valueType="num">
                                      <p:cBhvr>
                                        <p:cTn id="52" dur="500" fill="hold"/>
                                        <p:tgtEl>
                                          <p:spTgt spid="24593"/>
                                        </p:tgtEl>
                                        <p:attrNameLst>
                                          <p:attrName>style.rotation</p:attrName>
                                        </p:attrNameLst>
                                      </p:cBhvr>
                                      <p:tavLst>
                                        <p:tav tm="0">
                                          <p:val>
                                            <p:fltVal val="360"/>
                                          </p:val>
                                        </p:tav>
                                        <p:tav tm="100000">
                                          <p:val>
                                            <p:fltVal val="0"/>
                                          </p:val>
                                        </p:tav>
                                      </p:tavLst>
                                    </p:anim>
                                    <p:animEffect transition="in" filter="fade">
                                      <p:cBhvr>
                                        <p:cTn id="53" dur="500"/>
                                        <p:tgtEl>
                                          <p:spTgt spid="2459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24579">
                                            <p:txEl>
                                              <p:pRg st="6" end="6"/>
                                            </p:txEl>
                                          </p:spTgt>
                                        </p:tgtEl>
                                        <p:attrNameLst>
                                          <p:attrName>style.visibility</p:attrName>
                                        </p:attrNameLst>
                                      </p:cBhvr>
                                      <p:to>
                                        <p:strVal val="visible"/>
                                      </p:to>
                                    </p:set>
                                    <p:anim calcmode="lin" valueType="num">
                                      <p:cBhvr additive="base">
                                        <p:cTn id="58" dur="1000" fill="hold"/>
                                        <p:tgtEl>
                                          <p:spTgt spid="24579">
                                            <p:txEl>
                                              <p:pRg st="6" end="6"/>
                                            </p:txEl>
                                          </p:spTgt>
                                        </p:tgtEl>
                                        <p:attrNameLst>
                                          <p:attrName>ppt_x</p:attrName>
                                        </p:attrNameLst>
                                      </p:cBhvr>
                                      <p:tavLst>
                                        <p:tav tm="0">
                                          <p:val>
                                            <p:strVal val="0-#ppt_w/2"/>
                                          </p:val>
                                        </p:tav>
                                        <p:tav tm="100000">
                                          <p:val>
                                            <p:strVal val="#ppt_x"/>
                                          </p:val>
                                        </p:tav>
                                      </p:tavLst>
                                    </p:anim>
                                    <p:anim calcmode="lin" valueType="num">
                                      <p:cBhvr additive="base">
                                        <p:cTn id="59" dur="1000" fill="hold"/>
                                        <p:tgtEl>
                                          <p:spTgt spid="24579">
                                            <p:txEl>
                                              <p:pRg st="6" end="6"/>
                                            </p:txEl>
                                          </p:spTgt>
                                        </p:tgtEl>
                                        <p:attrNameLst>
                                          <p:attrName>ppt_y</p:attrName>
                                        </p:attrNameLst>
                                      </p:cBhvr>
                                      <p:tavLst>
                                        <p:tav tm="0">
                                          <p:val>
                                            <p:strVal val="#ppt_y"/>
                                          </p:val>
                                        </p:tav>
                                        <p:tav tm="100000">
                                          <p:val>
                                            <p:strVal val="#ppt_y"/>
                                          </p:val>
                                        </p:tav>
                                      </p:tavLst>
                                    </p:anim>
                                  </p:childTnLst>
                                </p:cTn>
                              </p:par>
                              <p:par>
                                <p:cTn id="60" presetID="21" presetClass="entr" presetSubtype="4" fill="hold" nodeType="withEffect">
                                  <p:stCondLst>
                                    <p:cond delay="0"/>
                                  </p:stCondLst>
                                  <p:childTnLst>
                                    <p:set>
                                      <p:cBhvr>
                                        <p:cTn id="61" dur="1" fill="hold">
                                          <p:stCondLst>
                                            <p:cond delay="0"/>
                                          </p:stCondLst>
                                        </p:cTn>
                                        <p:tgtEl>
                                          <p:spTgt spid="24587"/>
                                        </p:tgtEl>
                                        <p:attrNameLst>
                                          <p:attrName>style.visibility</p:attrName>
                                        </p:attrNameLst>
                                      </p:cBhvr>
                                      <p:to>
                                        <p:strVal val="visible"/>
                                      </p:to>
                                    </p:set>
                                    <p:animEffect transition="in" filter="wheel(4)">
                                      <p:cBhvr>
                                        <p:cTn id="62" dur="2000"/>
                                        <p:tgtEl>
                                          <p:spTgt spid="24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28600"/>
            <a:ext cx="6491288" cy="1277938"/>
          </a:xfrm>
        </p:spPr>
        <p:txBody>
          <a:bodyPr/>
          <a:lstStyle/>
          <a:p>
            <a:pPr eaLnBrk="1" fontAlgn="auto" hangingPunct="1">
              <a:spcAft>
                <a:spcPts val="0"/>
              </a:spcAft>
              <a:defRPr/>
            </a:pPr>
            <a:r>
              <a:rPr lang="en-US" smtClean="0">
                <a:solidFill>
                  <a:srgbClr val="C73609"/>
                </a:solidFill>
                <a:latin typeface="Impact" pitchFamily="34" charset="0"/>
              </a:rPr>
              <a:t>Thinking/Feeling</a:t>
            </a:r>
            <a:br>
              <a:rPr lang="en-US" smtClean="0">
                <a:solidFill>
                  <a:srgbClr val="C73609"/>
                </a:solidFill>
                <a:latin typeface="Impact" pitchFamily="34" charset="0"/>
              </a:rPr>
            </a:br>
            <a:r>
              <a:rPr lang="en-US" smtClean="0">
                <a:solidFill>
                  <a:srgbClr val="C73609"/>
                </a:solidFill>
                <a:latin typeface="Impact" pitchFamily="34" charset="0"/>
              </a:rPr>
              <a:t>(Decision Making)</a:t>
            </a:r>
          </a:p>
        </p:txBody>
      </p:sp>
      <p:sp>
        <p:nvSpPr>
          <p:cNvPr id="26627" name="Rectangle 3"/>
          <p:cNvSpPr>
            <a:spLocks noGrp="1" noChangeArrowheads="1"/>
          </p:cNvSpPr>
          <p:nvPr>
            <p:ph idx="1"/>
          </p:nvPr>
        </p:nvSpPr>
        <p:spPr>
          <a:xfrm>
            <a:off x="2667000" y="1600200"/>
            <a:ext cx="6172200" cy="4953000"/>
          </a:xfrm>
        </p:spPr>
        <p:txBody>
          <a:bodyPr/>
          <a:lstStyle/>
          <a:p>
            <a:pPr eaLnBrk="1" hangingPunct="1">
              <a:lnSpc>
                <a:spcPct val="90000"/>
              </a:lnSpc>
            </a:pPr>
            <a:r>
              <a:rPr lang="en-US" altLang="en-US" sz="2800" b="1" smtClean="0">
                <a:solidFill>
                  <a:srgbClr val="006600"/>
                </a:solidFill>
                <a:latin typeface="Sylfaen" panose="010A0502050306030303" pitchFamily="18" charset="0"/>
              </a:rPr>
              <a:t>Thinkers</a:t>
            </a:r>
          </a:p>
          <a:p>
            <a:pPr lvl="1" eaLnBrk="1" hangingPunct="1">
              <a:lnSpc>
                <a:spcPct val="90000"/>
              </a:lnSpc>
            </a:pPr>
            <a:r>
              <a:rPr lang="en-US" altLang="en-US" sz="2400" smtClean="0">
                <a:latin typeface="Sylfaen" panose="010A0502050306030303" pitchFamily="18" charset="0"/>
              </a:rPr>
              <a:t>Like to take an objective approach and emphasize logic and analysis in their decisions.</a:t>
            </a:r>
          </a:p>
          <a:p>
            <a:pPr lvl="1" eaLnBrk="1" hangingPunct="1">
              <a:lnSpc>
                <a:spcPct val="90000"/>
              </a:lnSpc>
            </a:pPr>
            <a:r>
              <a:rPr lang="en-US" altLang="en-US" sz="2400" smtClean="0">
                <a:latin typeface="Sylfaen" panose="010A0502050306030303" pitchFamily="18" charset="0"/>
              </a:rPr>
              <a:t>Prefer objective feedback, and thrive when there is pressure to succeed.</a:t>
            </a:r>
          </a:p>
          <a:p>
            <a:pPr eaLnBrk="1" hangingPunct="1">
              <a:lnSpc>
                <a:spcPct val="90000"/>
              </a:lnSpc>
            </a:pPr>
            <a:r>
              <a:rPr lang="en-US" altLang="en-US" sz="2800" b="1" smtClean="0">
                <a:solidFill>
                  <a:srgbClr val="006600"/>
                </a:solidFill>
                <a:latin typeface="Sylfaen" panose="010A0502050306030303" pitchFamily="18" charset="0"/>
              </a:rPr>
              <a:t>Feelers</a:t>
            </a:r>
          </a:p>
          <a:p>
            <a:pPr lvl="1" eaLnBrk="1" hangingPunct="1">
              <a:lnSpc>
                <a:spcPct val="90000"/>
              </a:lnSpc>
            </a:pPr>
            <a:r>
              <a:rPr lang="en-US" altLang="en-US" sz="2400" smtClean="0">
                <a:latin typeface="Sylfaen" panose="010A0502050306030303" pitchFamily="18" charset="0"/>
              </a:rPr>
              <a:t>Prefer emotion to logic.</a:t>
            </a:r>
          </a:p>
          <a:p>
            <a:pPr lvl="1" eaLnBrk="1" hangingPunct="1">
              <a:lnSpc>
                <a:spcPct val="90000"/>
              </a:lnSpc>
            </a:pPr>
            <a:r>
              <a:rPr lang="en-US" altLang="en-US" sz="2400" smtClean="0">
                <a:latin typeface="Sylfaen" panose="010A0502050306030303" pitchFamily="18" charset="0"/>
              </a:rPr>
              <a:t>Give greater weight to the impact of relationships in their decisions.</a:t>
            </a:r>
          </a:p>
          <a:p>
            <a:pPr lvl="1" eaLnBrk="1" hangingPunct="1">
              <a:lnSpc>
                <a:spcPct val="90000"/>
              </a:lnSpc>
            </a:pPr>
            <a:r>
              <a:rPr lang="en-US" altLang="en-US" sz="2400" smtClean="0">
                <a:latin typeface="Sylfaen" panose="010A0502050306030303" pitchFamily="18" charset="0"/>
              </a:rPr>
              <a:t>Prefer positive feedback and individual recognition.</a:t>
            </a:r>
          </a:p>
        </p:txBody>
      </p:sp>
      <p:pic>
        <p:nvPicPr>
          <p:cNvPr id="26628" name="Picture 4" descr="MCj039792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752600"/>
            <a:ext cx="18256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descr="MCj028747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343400"/>
            <a:ext cx="2693988"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 calcmode="lin" valueType="num">
                                      <p:cBhvr additive="base">
                                        <p:cTn id="12" dur="2000" fill="hold"/>
                                        <p:tgtEl>
                                          <p:spTgt spid="26627">
                                            <p:txEl>
                                              <p:pRg st="0" end="0"/>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 calcmode="lin" valueType="num">
                                      <p:cBhvr additive="base">
                                        <p:cTn id="18" dur="20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19" dur="20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26627">
                                            <p:txEl>
                                              <p:pRg st="2" end="2"/>
                                            </p:txEl>
                                          </p:spTgt>
                                        </p:tgtEl>
                                        <p:attrNameLst>
                                          <p:attrName>style.visibility</p:attrName>
                                        </p:attrNameLst>
                                      </p:cBhvr>
                                      <p:to>
                                        <p:strVal val="visible"/>
                                      </p:to>
                                    </p:set>
                                    <p:anim calcmode="lin" valueType="num">
                                      <p:cBhvr additive="base">
                                        <p:cTn id="24" dur="20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25" dur="20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nodeType="clickEffect">
                                  <p:stCondLst>
                                    <p:cond delay="0"/>
                                  </p:stCondLst>
                                  <p:childTnLst>
                                    <p:set>
                                      <p:cBhvr>
                                        <p:cTn id="29" dur="1" fill="hold">
                                          <p:stCondLst>
                                            <p:cond delay="0"/>
                                          </p:stCondLst>
                                        </p:cTn>
                                        <p:tgtEl>
                                          <p:spTgt spid="26628"/>
                                        </p:tgtEl>
                                        <p:attrNameLst>
                                          <p:attrName>style.visibility</p:attrName>
                                        </p:attrNameLst>
                                      </p:cBhvr>
                                      <p:to>
                                        <p:strVal val="visible"/>
                                      </p:to>
                                    </p:set>
                                    <p:animEffect transition="in" filter="diamond(in)">
                                      <p:cBhvr>
                                        <p:cTn id="30" dur="1000"/>
                                        <p:tgtEl>
                                          <p:spTgt spid="266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6627">
                                            <p:txEl>
                                              <p:pRg st="3" end="3"/>
                                            </p:txEl>
                                          </p:spTgt>
                                        </p:tgtEl>
                                        <p:attrNameLst>
                                          <p:attrName>style.visibility</p:attrName>
                                        </p:attrNameLst>
                                      </p:cBhvr>
                                      <p:to>
                                        <p:strVal val="visible"/>
                                      </p:to>
                                    </p:set>
                                    <p:anim calcmode="lin" valueType="num">
                                      <p:cBhvr additive="base">
                                        <p:cTn id="35" dur="20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36" dur="20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26627">
                                            <p:txEl>
                                              <p:pRg st="4" end="4"/>
                                            </p:txEl>
                                          </p:spTgt>
                                        </p:tgtEl>
                                        <p:attrNameLst>
                                          <p:attrName>style.visibility</p:attrName>
                                        </p:attrNameLst>
                                      </p:cBhvr>
                                      <p:to>
                                        <p:strVal val="visible"/>
                                      </p:to>
                                    </p:set>
                                    <p:anim calcmode="lin" valueType="num">
                                      <p:cBhvr additive="base">
                                        <p:cTn id="41" dur="2000" fill="hold"/>
                                        <p:tgtEl>
                                          <p:spTgt spid="26627">
                                            <p:txEl>
                                              <p:pRg st="4" end="4"/>
                                            </p:txEl>
                                          </p:spTgt>
                                        </p:tgtEl>
                                        <p:attrNameLst>
                                          <p:attrName>ppt_x</p:attrName>
                                        </p:attrNameLst>
                                      </p:cBhvr>
                                      <p:tavLst>
                                        <p:tav tm="0">
                                          <p:val>
                                            <p:strVal val="1+#ppt_w/2"/>
                                          </p:val>
                                        </p:tav>
                                        <p:tav tm="100000">
                                          <p:val>
                                            <p:strVal val="#ppt_x"/>
                                          </p:val>
                                        </p:tav>
                                      </p:tavLst>
                                    </p:anim>
                                    <p:anim calcmode="lin" valueType="num">
                                      <p:cBhvr additive="base">
                                        <p:cTn id="42" dur="20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26627">
                                            <p:txEl>
                                              <p:pRg st="5" end="5"/>
                                            </p:txEl>
                                          </p:spTgt>
                                        </p:tgtEl>
                                        <p:attrNameLst>
                                          <p:attrName>style.visibility</p:attrName>
                                        </p:attrNameLst>
                                      </p:cBhvr>
                                      <p:to>
                                        <p:strVal val="visible"/>
                                      </p:to>
                                    </p:set>
                                    <p:anim calcmode="lin" valueType="num">
                                      <p:cBhvr additive="base">
                                        <p:cTn id="47" dur="2000" fill="hold"/>
                                        <p:tgtEl>
                                          <p:spTgt spid="26627">
                                            <p:txEl>
                                              <p:pRg st="5" end="5"/>
                                            </p:txEl>
                                          </p:spTgt>
                                        </p:tgtEl>
                                        <p:attrNameLst>
                                          <p:attrName>ppt_x</p:attrName>
                                        </p:attrNameLst>
                                      </p:cBhvr>
                                      <p:tavLst>
                                        <p:tav tm="0">
                                          <p:val>
                                            <p:strVal val="1+#ppt_w/2"/>
                                          </p:val>
                                        </p:tav>
                                        <p:tav tm="100000">
                                          <p:val>
                                            <p:strVal val="#ppt_x"/>
                                          </p:val>
                                        </p:tav>
                                      </p:tavLst>
                                    </p:anim>
                                    <p:anim calcmode="lin" valueType="num">
                                      <p:cBhvr additive="base">
                                        <p:cTn id="48" dur="2000" fill="hold"/>
                                        <p:tgtEl>
                                          <p:spTgt spid="266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26627">
                                            <p:txEl>
                                              <p:pRg st="6" end="6"/>
                                            </p:txEl>
                                          </p:spTgt>
                                        </p:tgtEl>
                                        <p:attrNameLst>
                                          <p:attrName>style.visibility</p:attrName>
                                        </p:attrNameLst>
                                      </p:cBhvr>
                                      <p:to>
                                        <p:strVal val="visible"/>
                                      </p:to>
                                    </p:set>
                                    <p:anim calcmode="lin" valueType="num">
                                      <p:cBhvr additive="base">
                                        <p:cTn id="53" dur="2000" fill="hold"/>
                                        <p:tgtEl>
                                          <p:spTgt spid="26627">
                                            <p:txEl>
                                              <p:pRg st="6" end="6"/>
                                            </p:txEl>
                                          </p:spTgt>
                                        </p:tgtEl>
                                        <p:attrNameLst>
                                          <p:attrName>ppt_x</p:attrName>
                                        </p:attrNameLst>
                                      </p:cBhvr>
                                      <p:tavLst>
                                        <p:tav tm="0">
                                          <p:val>
                                            <p:strVal val="1+#ppt_w/2"/>
                                          </p:val>
                                        </p:tav>
                                        <p:tav tm="100000">
                                          <p:val>
                                            <p:strVal val="#ppt_x"/>
                                          </p:val>
                                        </p:tav>
                                      </p:tavLst>
                                    </p:anim>
                                    <p:anim calcmode="lin" valueType="num">
                                      <p:cBhvr additive="base">
                                        <p:cTn id="54" dur="2000" fill="hold"/>
                                        <p:tgtEl>
                                          <p:spTgt spid="266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nodeType="clickEffect">
                                  <p:stCondLst>
                                    <p:cond delay="0"/>
                                  </p:stCondLst>
                                  <p:childTnLst>
                                    <p:set>
                                      <p:cBhvr>
                                        <p:cTn id="58" dur="1" fill="hold">
                                          <p:stCondLst>
                                            <p:cond delay="0"/>
                                          </p:stCondLst>
                                        </p:cTn>
                                        <p:tgtEl>
                                          <p:spTgt spid="26629"/>
                                        </p:tgtEl>
                                        <p:attrNameLst>
                                          <p:attrName>style.visibility</p:attrName>
                                        </p:attrNameLst>
                                      </p:cBhvr>
                                      <p:to>
                                        <p:strVal val="visible"/>
                                      </p:to>
                                    </p:set>
                                    <p:animEffect transition="in" filter="box(in)">
                                      <p:cBhvr>
                                        <p:cTn id="59"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6019800" cy="1600200"/>
          </a:xfrm>
        </p:spPr>
        <p:txBody>
          <a:bodyPr/>
          <a:lstStyle/>
          <a:p>
            <a:pPr eaLnBrk="1" fontAlgn="auto" hangingPunct="1">
              <a:spcAft>
                <a:spcPts val="0"/>
              </a:spcAft>
              <a:defRPr/>
            </a:pPr>
            <a:r>
              <a:rPr lang="en-US" smtClean="0">
                <a:solidFill>
                  <a:srgbClr val="C73609"/>
                </a:solidFill>
                <a:latin typeface="Impact" pitchFamily="34" charset="0"/>
              </a:rPr>
              <a:t>Judging/Perceiving</a:t>
            </a:r>
            <a:br>
              <a:rPr lang="en-US" smtClean="0">
                <a:solidFill>
                  <a:srgbClr val="C73609"/>
                </a:solidFill>
                <a:latin typeface="Impact" pitchFamily="34" charset="0"/>
              </a:rPr>
            </a:br>
            <a:r>
              <a:rPr lang="en-US" smtClean="0">
                <a:solidFill>
                  <a:srgbClr val="C73609"/>
                </a:solidFill>
                <a:latin typeface="Impact" pitchFamily="34" charset="0"/>
              </a:rPr>
              <a:t>(Achieving Goals)</a:t>
            </a:r>
          </a:p>
        </p:txBody>
      </p:sp>
      <p:sp>
        <p:nvSpPr>
          <p:cNvPr id="27651" name="Rectangle 3"/>
          <p:cNvSpPr>
            <a:spLocks noGrp="1" noChangeArrowheads="1"/>
          </p:cNvSpPr>
          <p:nvPr>
            <p:ph idx="1"/>
          </p:nvPr>
        </p:nvSpPr>
        <p:spPr>
          <a:xfrm>
            <a:off x="228600" y="1524000"/>
            <a:ext cx="6172200" cy="4953000"/>
          </a:xfrm>
        </p:spPr>
        <p:txBody>
          <a:bodyPr/>
          <a:lstStyle/>
          <a:p>
            <a:pPr eaLnBrk="1" hangingPunct="1">
              <a:lnSpc>
                <a:spcPct val="90000"/>
              </a:lnSpc>
            </a:pPr>
            <a:r>
              <a:rPr lang="en-US" altLang="en-US" sz="2800" b="1" smtClean="0">
                <a:solidFill>
                  <a:srgbClr val="006600"/>
                </a:solidFill>
                <a:latin typeface="Sylfaen" panose="010A0502050306030303" pitchFamily="18" charset="0"/>
              </a:rPr>
              <a:t>Judgers</a:t>
            </a:r>
          </a:p>
          <a:p>
            <a:pPr lvl="1" eaLnBrk="1" hangingPunct="1">
              <a:lnSpc>
                <a:spcPct val="90000"/>
              </a:lnSpc>
            </a:pPr>
            <a:r>
              <a:rPr lang="en-US" altLang="en-US" sz="2400" smtClean="0">
                <a:latin typeface="Sylfaen" panose="010A0502050306030303" pitchFamily="18" charset="0"/>
              </a:rPr>
              <a:t>Prefer clearly defined strategies to achieve goals.</a:t>
            </a:r>
          </a:p>
          <a:p>
            <a:pPr lvl="1" eaLnBrk="1" hangingPunct="1">
              <a:lnSpc>
                <a:spcPct val="90000"/>
              </a:lnSpc>
            </a:pPr>
            <a:r>
              <a:rPr lang="en-US" altLang="en-US" sz="2400" smtClean="0">
                <a:latin typeface="Sylfaen" panose="010A0502050306030303" pitchFamily="18" charset="0"/>
              </a:rPr>
              <a:t>May jump to closure too quickly.</a:t>
            </a:r>
          </a:p>
          <a:p>
            <a:pPr lvl="1" eaLnBrk="1" hangingPunct="1">
              <a:lnSpc>
                <a:spcPct val="90000"/>
              </a:lnSpc>
            </a:pPr>
            <a:r>
              <a:rPr lang="en-US" altLang="en-US" sz="2400" smtClean="0">
                <a:latin typeface="Sylfaen" panose="010A0502050306030303" pitchFamily="18" charset="0"/>
              </a:rPr>
              <a:t>Prefer orderliness, structure, and deadlines.</a:t>
            </a:r>
          </a:p>
          <a:p>
            <a:pPr eaLnBrk="1" hangingPunct="1">
              <a:lnSpc>
                <a:spcPct val="90000"/>
              </a:lnSpc>
            </a:pPr>
            <a:r>
              <a:rPr lang="en-US" altLang="en-US" sz="2800" b="1" smtClean="0">
                <a:solidFill>
                  <a:srgbClr val="006600"/>
                </a:solidFill>
                <a:latin typeface="Sylfaen" panose="010A0502050306030303" pitchFamily="18" charset="0"/>
              </a:rPr>
              <a:t>Perceivers</a:t>
            </a:r>
          </a:p>
          <a:p>
            <a:pPr lvl="1" eaLnBrk="1" hangingPunct="1">
              <a:lnSpc>
                <a:spcPct val="90000"/>
              </a:lnSpc>
            </a:pPr>
            <a:r>
              <a:rPr lang="en-US" altLang="en-US" sz="2400" smtClean="0">
                <a:latin typeface="Sylfaen" panose="010A0502050306030303" pitchFamily="18" charset="0"/>
              </a:rPr>
              <a:t>Like to consider all sides to a problem and may be at some risk for not completing their work.</a:t>
            </a:r>
          </a:p>
          <a:p>
            <a:pPr lvl="1" eaLnBrk="1" hangingPunct="1">
              <a:lnSpc>
                <a:spcPct val="90000"/>
              </a:lnSpc>
            </a:pPr>
            <a:r>
              <a:rPr lang="en-US" altLang="en-US" sz="2400" smtClean="0">
                <a:latin typeface="Sylfaen" panose="010A0502050306030303" pitchFamily="18" charset="0"/>
              </a:rPr>
              <a:t>Prefer spontaneity and flexibility.</a:t>
            </a:r>
          </a:p>
        </p:txBody>
      </p:sp>
      <p:sp>
        <p:nvSpPr>
          <p:cNvPr id="27653" name="AutoShape 5"/>
          <p:cNvSpPr>
            <a:spLocks noChangeArrowheads="1"/>
          </p:cNvSpPr>
          <p:nvPr/>
        </p:nvSpPr>
        <p:spPr bwMode="auto">
          <a:xfrm>
            <a:off x="5638800" y="304800"/>
            <a:ext cx="1905000" cy="1219200"/>
          </a:xfrm>
          <a:prstGeom prst="wedgeRectCallout">
            <a:avLst>
              <a:gd name="adj1" fmla="val 69833"/>
              <a:gd name="adj2" fmla="val 142449"/>
            </a:avLst>
          </a:prstGeom>
          <a:solidFill>
            <a:srgbClr val="FFFFCC"/>
          </a:solidFill>
          <a:ln w="9525">
            <a:solidFill>
              <a:schemeClr val="tx1"/>
            </a:solidFill>
            <a:miter lim="800000"/>
            <a:headEnd/>
            <a:tailEnd/>
          </a:ln>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algn="ctr">
              <a:spcBef>
                <a:spcPct val="0"/>
              </a:spcBef>
              <a:buClrTx/>
              <a:buSzTx/>
              <a:buFontTx/>
              <a:buNone/>
            </a:pPr>
            <a:r>
              <a:rPr lang="en-US" altLang="en-US" sz="1800">
                <a:solidFill>
                  <a:srgbClr val="663300"/>
                </a:solidFill>
                <a:latin typeface="Verdana" panose="020B0604030504040204" pitchFamily="34" charset="0"/>
              </a:rPr>
              <a:t>My mind is made up!</a:t>
            </a:r>
          </a:p>
          <a:p>
            <a:pPr algn="ctr">
              <a:spcBef>
                <a:spcPct val="0"/>
              </a:spcBef>
              <a:buClrTx/>
              <a:buSzTx/>
              <a:buFontTx/>
              <a:buNone/>
            </a:pPr>
            <a:r>
              <a:rPr lang="en-US" altLang="en-US" sz="1800">
                <a:solidFill>
                  <a:srgbClr val="663300"/>
                </a:solidFill>
                <a:latin typeface="Verdana" panose="020B0604030504040204" pitchFamily="34" charset="0"/>
              </a:rPr>
              <a:t>Don’t confuse me with facts.</a:t>
            </a:r>
          </a:p>
        </p:txBody>
      </p:sp>
      <p:sp>
        <p:nvSpPr>
          <p:cNvPr id="27655" name="AutoShape 7"/>
          <p:cNvSpPr>
            <a:spLocks noChangeArrowheads="1"/>
          </p:cNvSpPr>
          <p:nvPr/>
        </p:nvSpPr>
        <p:spPr bwMode="auto">
          <a:xfrm>
            <a:off x="5562600" y="3886200"/>
            <a:ext cx="3124200" cy="457200"/>
          </a:xfrm>
          <a:prstGeom prst="wedgeRoundRectCallout">
            <a:avLst>
              <a:gd name="adj1" fmla="val -1676"/>
              <a:gd name="adj2" fmla="val 246181"/>
              <a:gd name="adj3" fmla="val 16667"/>
            </a:avLst>
          </a:prstGeom>
          <a:solidFill>
            <a:srgbClr val="99FFCC"/>
          </a:solidFill>
          <a:ln w="9525">
            <a:solidFill>
              <a:schemeClr val="tx1"/>
            </a:solidFill>
            <a:miter lim="800000"/>
            <a:headEnd/>
            <a:tailEnd/>
          </a:ln>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algn="ctr">
              <a:spcBef>
                <a:spcPct val="0"/>
              </a:spcBef>
              <a:buClrTx/>
              <a:buSzTx/>
              <a:buFontTx/>
              <a:buNone/>
            </a:pPr>
            <a:r>
              <a:rPr lang="en-US" altLang="en-US" sz="1800">
                <a:solidFill>
                  <a:srgbClr val="006600"/>
                </a:solidFill>
                <a:latin typeface="Verdana" panose="020B0604030504040204" pitchFamily="34" charset="0"/>
              </a:rPr>
              <a:t>Let’s think this through</a:t>
            </a:r>
          </a:p>
        </p:txBody>
      </p:sp>
      <p:pic>
        <p:nvPicPr>
          <p:cNvPr id="27656" name="Picture 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86600" y="1676400"/>
            <a:ext cx="1501775"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Picture 9"/>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8400" y="4648200"/>
            <a:ext cx="2124075"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checkerboard(across)">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barn(inHorizontal)">
                                      <p:cBhvr>
                                        <p:cTn id="12" dur="500"/>
                                        <p:tgtEl>
                                          <p:spTgt spid="27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barn(inHorizontal)">
                                      <p:cBhvr>
                                        <p:cTn id="17" dur="500"/>
                                        <p:tgtEl>
                                          <p:spTgt spid="276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7651">
                                            <p:txEl>
                                              <p:pRg st="2" end="2"/>
                                            </p:txEl>
                                          </p:spTgt>
                                        </p:tgtEl>
                                        <p:attrNameLst>
                                          <p:attrName>style.visibility</p:attrName>
                                        </p:attrNameLst>
                                      </p:cBhvr>
                                      <p:to>
                                        <p:strVal val="visible"/>
                                      </p:to>
                                    </p:set>
                                    <p:animEffect transition="in" filter="barn(inHorizontal)">
                                      <p:cBhvr>
                                        <p:cTn id="22" dur="500"/>
                                        <p:tgtEl>
                                          <p:spTgt spid="276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7651">
                                            <p:txEl>
                                              <p:pRg st="3" end="3"/>
                                            </p:txEl>
                                          </p:spTgt>
                                        </p:tgtEl>
                                        <p:attrNameLst>
                                          <p:attrName>style.visibility</p:attrName>
                                        </p:attrNameLst>
                                      </p:cBhvr>
                                      <p:to>
                                        <p:strVal val="visible"/>
                                      </p:to>
                                    </p:set>
                                    <p:animEffect transition="in" filter="barn(inHorizontal)">
                                      <p:cBhvr>
                                        <p:cTn id="27" dur="500"/>
                                        <p:tgtEl>
                                          <p:spTgt spid="2765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2" fill="hold" nodeType="clickEffect">
                                  <p:stCondLst>
                                    <p:cond delay="0"/>
                                  </p:stCondLst>
                                  <p:childTnLst>
                                    <p:set>
                                      <p:cBhvr>
                                        <p:cTn id="31" dur="1" fill="hold">
                                          <p:stCondLst>
                                            <p:cond delay="0"/>
                                          </p:stCondLst>
                                        </p:cTn>
                                        <p:tgtEl>
                                          <p:spTgt spid="27656"/>
                                        </p:tgtEl>
                                        <p:attrNameLst>
                                          <p:attrName>style.visibility</p:attrName>
                                        </p:attrNameLst>
                                      </p:cBhvr>
                                      <p:to>
                                        <p:strVal val="visible"/>
                                      </p:to>
                                    </p:set>
                                    <p:anim calcmode="lin" valueType="num">
                                      <p:cBhvr additive="base">
                                        <p:cTn id="32" dur="1000" fill="hold"/>
                                        <p:tgtEl>
                                          <p:spTgt spid="27656"/>
                                        </p:tgtEl>
                                        <p:attrNameLst>
                                          <p:attrName>ppt_x</p:attrName>
                                        </p:attrNameLst>
                                      </p:cBhvr>
                                      <p:tavLst>
                                        <p:tav tm="0">
                                          <p:val>
                                            <p:strVal val="1+#ppt_w/2"/>
                                          </p:val>
                                        </p:tav>
                                        <p:tav tm="100000">
                                          <p:val>
                                            <p:strVal val="#ppt_x"/>
                                          </p:val>
                                        </p:tav>
                                      </p:tavLst>
                                    </p:anim>
                                    <p:anim calcmode="lin" valueType="num">
                                      <p:cBhvr additive="base">
                                        <p:cTn id="33" dur="1000" fill="hold"/>
                                        <p:tgtEl>
                                          <p:spTgt spid="27656"/>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27653"/>
                                        </p:tgtEl>
                                        <p:attrNameLst>
                                          <p:attrName>style.visibility</p:attrName>
                                        </p:attrNameLst>
                                      </p:cBhvr>
                                      <p:to>
                                        <p:strVal val="visible"/>
                                      </p:to>
                                    </p:set>
                                    <p:animEffect transition="in" filter="box(in)">
                                      <p:cBhvr>
                                        <p:cTn id="38" dur="500"/>
                                        <p:tgtEl>
                                          <p:spTgt spid="2765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6" presetClass="entr" presetSubtype="26" fill="hold" grpId="0" nodeType="clickEffect">
                                  <p:stCondLst>
                                    <p:cond delay="0"/>
                                  </p:stCondLst>
                                  <p:childTnLst>
                                    <p:set>
                                      <p:cBhvr>
                                        <p:cTn id="42" dur="1" fill="hold">
                                          <p:stCondLst>
                                            <p:cond delay="0"/>
                                          </p:stCondLst>
                                        </p:cTn>
                                        <p:tgtEl>
                                          <p:spTgt spid="27651">
                                            <p:txEl>
                                              <p:pRg st="4" end="4"/>
                                            </p:txEl>
                                          </p:spTgt>
                                        </p:tgtEl>
                                        <p:attrNameLst>
                                          <p:attrName>style.visibility</p:attrName>
                                        </p:attrNameLst>
                                      </p:cBhvr>
                                      <p:to>
                                        <p:strVal val="visible"/>
                                      </p:to>
                                    </p:set>
                                    <p:animEffect transition="in" filter="barn(inHorizontal)">
                                      <p:cBhvr>
                                        <p:cTn id="43" dur="500"/>
                                        <p:tgtEl>
                                          <p:spTgt spid="27651">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27651">
                                            <p:txEl>
                                              <p:pRg st="5" end="5"/>
                                            </p:txEl>
                                          </p:spTgt>
                                        </p:tgtEl>
                                        <p:attrNameLst>
                                          <p:attrName>style.visibility</p:attrName>
                                        </p:attrNameLst>
                                      </p:cBhvr>
                                      <p:to>
                                        <p:strVal val="visible"/>
                                      </p:to>
                                    </p:set>
                                    <p:animEffect transition="in" filter="barn(inHorizontal)">
                                      <p:cBhvr>
                                        <p:cTn id="48" dur="500"/>
                                        <p:tgtEl>
                                          <p:spTgt spid="27651">
                                            <p:txEl>
                                              <p:pRg st="5" end="5"/>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6" presetClass="entr" presetSubtype="26" fill="hold" grpId="0" nodeType="clickEffect">
                                  <p:stCondLst>
                                    <p:cond delay="0"/>
                                  </p:stCondLst>
                                  <p:childTnLst>
                                    <p:set>
                                      <p:cBhvr>
                                        <p:cTn id="52" dur="1" fill="hold">
                                          <p:stCondLst>
                                            <p:cond delay="0"/>
                                          </p:stCondLst>
                                        </p:cTn>
                                        <p:tgtEl>
                                          <p:spTgt spid="27651">
                                            <p:txEl>
                                              <p:pRg st="6" end="6"/>
                                            </p:txEl>
                                          </p:spTgt>
                                        </p:tgtEl>
                                        <p:attrNameLst>
                                          <p:attrName>style.visibility</p:attrName>
                                        </p:attrNameLst>
                                      </p:cBhvr>
                                      <p:to>
                                        <p:strVal val="visible"/>
                                      </p:to>
                                    </p:set>
                                    <p:animEffect transition="in" filter="barn(inHorizontal)">
                                      <p:cBhvr>
                                        <p:cTn id="53" dur="500"/>
                                        <p:tgtEl>
                                          <p:spTgt spid="27651">
                                            <p:txEl>
                                              <p:pRg st="6" end="6"/>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27657"/>
                                        </p:tgtEl>
                                        <p:attrNameLst>
                                          <p:attrName>style.visibility</p:attrName>
                                        </p:attrNameLst>
                                      </p:cBhvr>
                                      <p:to>
                                        <p:strVal val="visible"/>
                                      </p:to>
                                    </p:set>
                                    <p:anim calcmode="lin" valueType="num">
                                      <p:cBhvr additive="base">
                                        <p:cTn id="58" dur="500" fill="hold"/>
                                        <p:tgtEl>
                                          <p:spTgt spid="27657"/>
                                        </p:tgtEl>
                                        <p:attrNameLst>
                                          <p:attrName>ppt_x</p:attrName>
                                        </p:attrNameLst>
                                      </p:cBhvr>
                                      <p:tavLst>
                                        <p:tav tm="0">
                                          <p:val>
                                            <p:strVal val="#ppt_x"/>
                                          </p:val>
                                        </p:tav>
                                        <p:tav tm="100000">
                                          <p:val>
                                            <p:strVal val="#ppt_x"/>
                                          </p:val>
                                        </p:tav>
                                      </p:tavLst>
                                    </p:anim>
                                    <p:anim calcmode="lin" valueType="num">
                                      <p:cBhvr additive="base">
                                        <p:cTn id="59" dur="500" fill="hold"/>
                                        <p:tgtEl>
                                          <p:spTgt spid="27657"/>
                                        </p:tgtEl>
                                        <p:attrNameLst>
                                          <p:attrName>ppt_y</p:attrName>
                                        </p:attrNameLst>
                                      </p:cBhvr>
                                      <p:tavLst>
                                        <p:tav tm="0">
                                          <p:val>
                                            <p:strVal val="1+#ppt_h/2"/>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27655"/>
                                        </p:tgtEl>
                                        <p:attrNameLst>
                                          <p:attrName>style.visibility</p:attrName>
                                        </p:attrNameLst>
                                      </p:cBhvr>
                                      <p:to>
                                        <p:strVal val="visible"/>
                                      </p:to>
                                    </p:set>
                                    <p:animEffect transition="in" filter="checkerboard(across)">
                                      <p:cBhvr>
                                        <p:cTn id="64" dur="5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27653" grpId="0" animBg="1"/>
      <p:bldP spid="2765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228600" y="0"/>
            <a:ext cx="8305800" cy="1189038"/>
          </a:xfrm>
        </p:spPr>
        <p:txBody>
          <a:bodyPr/>
          <a:lstStyle/>
          <a:p>
            <a:pPr eaLnBrk="1" fontAlgn="auto" hangingPunct="1">
              <a:spcAft>
                <a:spcPts val="0"/>
              </a:spcAft>
              <a:defRPr/>
            </a:pPr>
            <a:r>
              <a:rPr lang="en-US" sz="4000" dirty="0" smtClean="0">
                <a:solidFill>
                  <a:srgbClr val="C73609"/>
                </a:solidFill>
                <a:latin typeface="Impact" pitchFamily="34" charset="0"/>
              </a:rPr>
              <a:t>Assignment #2</a:t>
            </a:r>
          </a:p>
        </p:txBody>
      </p:sp>
      <p:sp>
        <p:nvSpPr>
          <p:cNvPr id="43010" name="Rectangle 2"/>
          <p:cNvSpPr>
            <a:spLocks noGrp="1" noChangeArrowheads="1"/>
          </p:cNvSpPr>
          <p:nvPr>
            <p:ph idx="1"/>
          </p:nvPr>
        </p:nvSpPr>
        <p:spPr>
          <a:xfrm>
            <a:off x="457200" y="1219200"/>
            <a:ext cx="8305800" cy="4191000"/>
          </a:xfrm>
        </p:spPr>
        <p:txBody>
          <a:bodyPr/>
          <a:lstStyle/>
          <a:p>
            <a:pPr eaLnBrk="1" hangingPunct="1">
              <a:lnSpc>
                <a:spcPct val="80000"/>
              </a:lnSpc>
            </a:pPr>
            <a:endParaRPr lang="en-US" altLang="en-US" sz="2400" smtClean="0">
              <a:latin typeface="Sylfaen" panose="010A0502050306030303" pitchFamily="18" charset="0"/>
            </a:endParaRPr>
          </a:p>
          <a:p>
            <a:pPr eaLnBrk="1" hangingPunct="1">
              <a:lnSpc>
                <a:spcPct val="80000"/>
              </a:lnSpc>
            </a:pPr>
            <a:r>
              <a:rPr lang="en-US" altLang="en-US" sz="2400" smtClean="0">
                <a:latin typeface="Sylfaen" panose="010A0502050306030303" pitchFamily="18" charset="0"/>
              </a:rPr>
              <a:t>Take the Learning Styles Inventory on the next two pages.</a:t>
            </a:r>
          </a:p>
          <a:p>
            <a:pPr eaLnBrk="1" hangingPunct="1">
              <a:lnSpc>
                <a:spcPct val="80000"/>
              </a:lnSpc>
              <a:buFont typeface="Wingdings" panose="05000000000000000000" pitchFamily="2" charset="2"/>
              <a:buNone/>
            </a:pPr>
            <a:endParaRPr lang="en-US" altLang="en-US" sz="2400" smtClean="0">
              <a:latin typeface="Sylfaen" panose="010A0502050306030303" pitchFamily="18" charset="0"/>
            </a:endParaRPr>
          </a:p>
          <a:p>
            <a:pPr eaLnBrk="1" hangingPunct="1">
              <a:lnSpc>
                <a:spcPct val="80000"/>
              </a:lnSpc>
            </a:pPr>
            <a:r>
              <a:rPr lang="en-US" altLang="en-US" sz="2400" smtClean="0">
                <a:latin typeface="Sylfaen" panose="010A0502050306030303" pitchFamily="18" charset="0"/>
              </a:rPr>
              <a:t>Think about your favorite classes so far. What do they have in common? Did you like</a:t>
            </a:r>
            <a:r>
              <a:rPr lang="en-US" altLang="en-US" sz="2400" smtClean="0"/>
              <a:t>…</a:t>
            </a:r>
            <a:endParaRPr lang="en-US" altLang="en-US" sz="2400" smtClean="0">
              <a:latin typeface="Sylfaen" panose="010A0502050306030303" pitchFamily="18" charset="0"/>
            </a:endParaRPr>
          </a:p>
          <a:p>
            <a:pPr lvl="1" eaLnBrk="1" hangingPunct="1">
              <a:lnSpc>
                <a:spcPct val="80000"/>
              </a:lnSpc>
            </a:pPr>
            <a:r>
              <a:rPr lang="en-US" altLang="en-US" sz="2400" smtClean="0">
                <a:solidFill>
                  <a:schemeClr val="tx2"/>
                </a:solidFill>
                <a:latin typeface="Sylfaen" panose="010A0502050306030303" pitchFamily="18" charset="0"/>
              </a:rPr>
              <a:t>mastering facts?</a:t>
            </a:r>
            <a:r>
              <a:rPr lang="en-US" altLang="en-US" sz="2400" i="1" smtClean="0">
                <a:solidFill>
                  <a:schemeClr val="tx2"/>
                </a:solidFill>
                <a:latin typeface="Sylfaen" panose="010A0502050306030303" pitchFamily="18" charset="0"/>
              </a:rPr>
              <a:t>	</a:t>
            </a:r>
          </a:p>
          <a:p>
            <a:pPr lvl="1" eaLnBrk="1" hangingPunct="1">
              <a:lnSpc>
                <a:spcPct val="80000"/>
              </a:lnSpc>
            </a:pPr>
            <a:r>
              <a:rPr lang="en-US" altLang="en-US" sz="2400" smtClean="0">
                <a:solidFill>
                  <a:schemeClr val="tx2"/>
                </a:solidFill>
                <a:latin typeface="Sylfaen" panose="010A0502050306030303" pitchFamily="18" charset="0"/>
              </a:rPr>
              <a:t>discussion? or working on your own?</a:t>
            </a:r>
            <a:r>
              <a:rPr lang="en-US" altLang="en-US" sz="2400" i="1" smtClean="0">
                <a:solidFill>
                  <a:schemeClr val="tx2"/>
                </a:solidFill>
                <a:latin typeface="Sylfaen" panose="010A0502050306030303" pitchFamily="18" charset="0"/>
              </a:rPr>
              <a:t>	</a:t>
            </a:r>
          </a:p>
          <a:p>
            <a:pPr lvl="1" eaLnBrk="1" hangingPunct="1">
              <a:lnSpc>
                <a:spcPct val="80000"/>
              </a:lnSpc>
            </a:pPr>
            <a:r>
              <a:rPr lang="en-US" altLang="en-US" sz="2400" smtClean="0">
                <a:solidFill>
                  <a:schemeClr val="tx2"/>
                </a:solidFill>
                <a:latin typeface="Sylfaen" panose="010A0502050306030303" pitchFamily="18" charset="0"/>
              </a:rPr>
              <a:t>lecture? or pairing or grouping?</a:t>
            </a:r>
          </a:p>
          <a:p>
            <a:pPr lvl="1" eaLnBrk="1" hangingPunct="1">
              <a:lnSpc>
                <a:spcPct val="80000"/>
              </a:lnSpc>
            </a:pPr>
            <a:r>
              <a:rPr lang="en-US" altLang="en-US" sz="2400" smtClean="0">
                <a:solidFill>
                  <a:schemeClr val="tx2"/>
                </a:solidFill>
                <a:latin typeface="Sylfaen" panose="010A0502050306030303" pitchFamily="18" charset="0"/>
              </a:rPr>
              <a:t>hands-on activities?</a:t>
            </a:r>
          </a:p>
          <a:p>
            <a:pPr eaLnBrk="1" hangingPunct="1">
              <a:lnSpc>
                <a:spcPct val="80000"/>
              </a:lnSpc>
              <a:buFont typeface="Wingdings" panose="05000000000000000000" pitchFamily="2" charset="2"/>
              <a:buNone/>
            </a:pPr>
            <a:endParaRPr lang="en-US" altLang="en-US" sz="2400" smtClean="0">
              <a:solidFill>
                <a:srgbClr val="006600"/>
              </a:solidFill>
              <a:latin typeface="Sylfaen" panose="010A0502050306030303" pitchFamily="18" charset="0"/>
            </a:endParaRPr>
          </a:p>
          <a:p>
            <a:pPr eaLnBrk="1" hangingPunct="1">
              <a:lnSpc>
                <a:spcPct val="80000"/>
              </a:lnSpc>
            </a:pPr>
            <a:r>
              <a:rPr lang="en-US" altLang="en-US" sz="2400" smtClean="0">
                <a:solidFill>
                  <a:srgbClr val="006600"/>
                </a:solidFill>
                <a:latin typeface="Sylfaen" panose="010A0502050306030303" pitchFamily="18" charset="0"/>
              </a:rPr>
              <a:t>How do you think you learn?	</a:t>
            </a:r>
            <a:r>
              <a:rPr lang="en-US" altLang="en-US" sz="2400" b="1" smtClean="0">
                <a:solidFill>
                  <a:srgbClr val="006600"/>
                </a:solidFill>
                <a:latin typeface="Sylfaen" panose="010A0502050306030303" pitchFamily="18" charset="0"/>
              </a:rPr>
              <a:t>	</a:t>
            </a:r>
            <a:endParaRPr lang="en-US" altLang="en-US" sz="2400" b="1" i="1" smtClean="0">
              <a:solidFill>
                <a:srgbClr val="006600"/>
              </a:solidFill>
              <a:latin typeface="Sylfaen" panose="010A0502050306030303" pitchFamily="18" charset="0"/>
            </a:endParaRPr>
          </a:p>
          <a:p>
            <a:pPr eaLnBrk="1" hangingPunct="1">
              <a:lnSpc>
                <a:spcPct val="80000"/>
              </a:lnSpc>
            </a:pPr>
            <a:endParaRPr lang="en-US" altLang="en-US" sz="2400" b="1" smtClean="0">
              <a:latin typeface="Arial Unicode MS" pitchFamily="34" charset="-128"/>
            </a:endParaRPr>
          </a:p>
        </p:txBody>
      </p:sp>
      <p:pic>
        <p:nvPicPr>
          <p:cNvPr id="43013" name="Picture 5" descr="MCj008903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089525"/>
            <a:ext cx="16764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6" name="Picture 8" descr="MCj019872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0"/>
            <a:ext cx="1470025"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7" name="WordArt 9"/>
          <p:cNvSpPr>
            <a:spLocks noChangeArrowheads="1" noChangeShapeType="1" noTextEdit="1"/>
          </p:cNvSpPr>
          <p:nvPr/>
        </p:nvSpPr>
        <p:spPr bwMode="auto">
          <a:xfrm>
            <a:off x="5181600" y="800100"/>
            <a:ext cx="2438400" cy="5715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miter lim="800000"/>
                  <a:headEnd/>
                  <a:tailEnd/>
                </a:ln>
                <a:solidFill>
                  <a:srgbClr val="0066CC"/>
                </a:solidFill>
                <a:effectLst>
                  <a:outerShdw dist="35921" dir="2700000" algn="ctr" rotWithShape="0">
                    <a:srgbClr val="990000"/>
                  </a:outerShdw>
                </a:effectLst>
                <a:latin typeface="Impact" panose="020B0806030902050204" pitchFamily="34" charset="0"/>
              </a:rPr>
              <a:t>ideas...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3016"/>
                                        </p:tgtEl>
                                        <p:attrNameLst>
                                          <p:attrName>style.visibility</p:attrName>
                                        </p:attrNameLst>
                                      </p:cBhvr>
                                      <p:to>
                                        <p:strVal val="visible"/>
                                      </p:to>
                                    </p:set>
                                    <p:anim calcmode="lin" valueType="num">
                                      <p:cBhvr>
                                        <p:cTn id="7" dur="500" fill="hold"/>
                                        <p:tgtEl>
                                          <p:spTgt spid="43016"/>
                                        </p:tgtEl>
                                        <p:attrNameLst>
                                          <p:attrName>ppt_w</p:attrName>
                                        </p:attrNameLst>
                                      </p:cBhvr>
                                      <p:tavLst>
                                        <p:tav tm="0">
                                          <p:val>
                                            <p:fltVal val="0"/>
                                          </p:val>
                                        </p:tav>
                                        <p:tav tm="100000">
                                          <p:val>
                                            <p:strVal val="#ppt_w"/>
                                          </p:val>
                                        </p:tav>
                                      </p:tavLst>
                                    </p:anim>
                                    <p:anim calcmode="lin" valueType="num">
                                      <p:cBhvr>
                                        <p:cTn id="8" dur="500" fill="hold"/>
                                        <p:tgtEl>
                                          <p:spTgt spid="43016"/>
                                        </p:tgtEl>
                                        <p:attrNameLst>
                                          <p:attrName>ppt_h</p:attrName>
                                        </p:attrNameLst>
                                      </p:cBhvr>
                                      <p:tavLst>
                                        <p:tav tm="0">
                                          <p:val>
                                            <p:fltVal val="0"/>
                                          </p:val>
                                        </p:tav>
                                        <p:tav tm="100000">
                                          <p:val>
                                            <p:strVal val="#ppt_h"/>
                                          </p:val>
                                        </p:tav>
                                      </p:tavLst>
                                    </p:anim>
                                    <p:animEffect transition="in" filter="fade">
                                      <p:cBhvr>
                                        <p:cTn id="9" dur="500"/>
                                        <p:tgtEl>
                                          <p:spTgt spid="43016"/>
                                        </p:tgtEl>
                                      </p:cBhvr>
                                    </p:animEffect>
                                  </p:childTnLst>
                                </p:cTn>
                              </p:par>
                              <p:par>
                                <p:cTn id="10" presetID="2" presetClass="entr" presetSubtype="4" fill="hold" nodeType="withEffect">
                                  <p:stCondLst>
                                    <p:cond delay="0"/>
                                  </p:stCondLst>
                                  <p:childTnLst>
                                    <p:set>
                                      <p:cBhvr>
                                        <p:cTn id="11" dur="1" fill="hold">
                                          <p:stCondLst>
                                            <p:cond delay="0"/>
                                          </p:stCondLst>
                                        </p:cTn>
                                        <p:tgtEl>
                                          <p:spTgt spid="43017"/>
                                        </p:tgtEl>
                                        <p:attrNameLst>
                                          <p:attrName>style.visibility</p:attrName>
                                        </p:attrNameLst>
                                      </p:cBhvr>
                                      <p:to>
                                        <p:strVal val="visible"/>
                                      </p:to>
                                    </p:set>
                                    <p:anim calcmode="lin" valueType="num">
                                      <p:cBhvr additive="base">
                                        <p:cTn id="12" dur="1000" fill="hold"/>
                                        <p:tgtEl>
                                          <p:spTgt spid="43017"/>
                                        </p:tgtEl>
                                        <p:attrNameLst>
                                          <p:attrName>ppt_x</p:attrName>
                                        </p:attrNameLst>
                                      </p:cBhvr>
                                      <p:tavLst>
                                        <p:tav tm="0">
                                          <p:val>
                                            <p:strVal val="#ppt_x"/>
                                          </p:val>
                                        </p:tav>
                                        <p:tav tm="100000">
                                          <p:val>
                                            <p:strVal val="#ppt_x"/>
                                          </p:val>
                                        </p:tav>
                                      </p:tavLst>
                                    </p:anim>
                                    <p:anim calcmode="lin" valueType="num">
                                      <p:cBhvr additive="base">
                                        <p:cTn id="13" dur="1000" fill="hold"/>
                                        <p:tgtEl>
                                          <p:spTgt spid="4301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43012"/>
                                        </p:tgtEl>
                                        <p:attrNameLst>
                                          <p:attrName>style.visibility</p:attrName>
                                        </p:attrNameLst>
                                      </p:cBhvr>
                                      <p:to>
                                        <p:strVal val="visible"/>
                                      </p:to>
                                    </p:set>
                                    <p:animEffect transition="in" filter="blinds(horizontal)">
                                      <p:cBhvr>
                                        <p:cTn id="18" dur="500"/>
                                        <p:tgtEl>
                                          <p:spTgt spid="430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3010">
                                            <p:txEl>
                                              <p:pRg st="1" end="1"/>
                                            </p:txEl>
                                          </p:spTgt>
                                        </p:tgtEl>
                                        <p:attrNameLst>
                                          <p:attrName>style.visibility</p:attrName>
                                        </p:attrNameLst>
                                      </p:cBhvr>
                                      <p:to>
                                        <p:strVal val="visible"/>
                                      </p:to>
                                    </p:set>
                                    <p:animEffect transition="in" filter="box(in)">
                                      <p:cBhvr>
                                        <p:cTn id="23" dur="500"/>
                                        <p:tgtEl>
                                          <p:spTgt spid="43010">
                                            <p:txEl>
                                              <p:pRg st="1" end="1"/>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43013"/>
                                        </p:tgtEl>
                                        <p:attrNameLst>
                                          <p:attrName>style.visibility</p:attrName>
                                        </p:attrNameLst>
                                      </p:cBhvr>
                                      <p:to>
                                        <p:strVal val="visible"/>
                                      </p:to>
                                    </p:set>
                                    <p:animEffect transition="in" filter="dissolve">
                                      <p:cBhvr>
                                        <p:cTn id="26" dur="500"/>
                                        <p:tgtEl>
                                          <p:spTgt spid="430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43010">
                                            <p:txEl>
                                              <p:pRg st="3" end="3"/>
                                            </p:txEl>
                                          </p:spTgt>
                                        </p:tgtEl>
                                        <p:attrNameLst>
                                          <p:attrName>style.visibility</p:attrName>
                                        </p:attrNameLst>
                                      </p:cBhvr>
                                      <p:to>
                                        <p:strVal val="visible"/>
                                      </p:to>
                                    </p:set>
                                    <p:animEffect transition="in" filter="box(in)">
                                      <p:cBhvr>
                                        <p:cTn id="31" dur="500"/>
                                        <p:tgtEl>
                                          <p:spTgt spid="43010">
                                            <p:txEl>
                                              <p:pRg st="3" end="3"/>
                                            </p:txEl>
                                          </p:spTgt>
                                        </p:tgtEl>
                                      </p:cBhvr>
                                    </p:animEffect>
                                  </p:childTnLst>
                                </p:cTn>
                              </p:par>
                            </p:childTnLst>
                          </p:cTn>
                        </p:par>
                        <p:par>
                          <p:cTn id="32" fill="hold" nodeType="afterGroup">
                            <p:stCondLst>
                              <p:cond delay="500"/>
                            </p:stCondLst>
                            <p:childTnLst>
                              <p:par>
                                <p:cTn id="33" presetID="4" presetClass="entr" presetSubtype="16" fill="hold" grpId="0" nodeType="afterEffect">
                                  <p:stCondLst>
                                    <p:cond delay="0"/>
                                  </p:stCondLst>
                                  <p:childTnLst>
                                    <p:set>
                                      <p:cBhvr>
                                        <p:cTn id="34" dur="1" fill="hold">
                                          <p:stCondLst>
                                            <p:cond delay="0"/>
                                          </p:stCondLst>
                                        </p:cTn>
                                        <p:tgtEl>
                                          <p:spTgt spid="43010">
                                            <p:txEl>
                                              <p:pRg st="4" end="4"/>
                                            </p:txEl>
                                          </p:spTgt>
                                        </p:tgtEl>
                                        <p:attrNameLst>
                                          <p:attrName>style.visibility</p:attrName>
                                        </p:attrNameLst>
                                      </p:cBhvr>
                                      <p:to>
                                        <p:strVal val="visible"/>
                                      </p:to>
                                    </p:set>
                                    <p:animEffect transition="in" filter="box(in)">
                                      <p:cBhvr>
                                        <p:cTn id="35" dur="500"/>
                                        <p:tgtEl>
                                          <p:spTgt spid="43010">
                                            <p:txEl>
                                              <p:pRg st="4" end="4"/>
                                            </p:txEl>
                                          </p:spTgt>
                                        </p:tgtEl>
                                      </p:cBhvr>
                                    </p:animEffect>
                                  </p:childTnLst>
                                </p:cTn>
                              </p:par>
                            </p:childTnLst>
                          </p:cTn>
                        </p:par>
                        <p:par>
                          <p:cTn id="36" fill="hold" nodeType="afterGroup">
                            <p:stCondLst>
                              <p:cond delay="1000"/>
                            </p:stCondLst>
                            <p:childTnLst>
                              <p:par>
                                <p:cTn id="37" presetID="4" presetClass="entr" presetSubtype="16" fill="hold" grpId="0" nodeType="afterEffect">
                                  <p:stCondLst>
                                    <p:cond delay="0"/>
                                  </p:stCondLst>
                                  <p:childTnLst>
                                    <p:set>
                                      <p:cBhvr>
                                        <p:cTn id="38" dur="1" fill="hold">
                                          <p:stCondLst>
                                            <p:cond delay="0"/>
                                          </p:stCondLst>
                                        </p:cTn>
                                        <p:tgtEl>
                                          <p:spTgt spid="43010">
                                            <p:txEl>
                                              <p:pRg st="5" end="5"/>
                                            </p:txEl>
                                          </p:spTgt>
                                        </p:tgtEl>
                                        <p:attrNameLst>
                                          <p:attrName>style.visibility</p:attrName>
                                        </p:attrNameLst>
                                      </p:cBhvr>
                                      <p:to>
                                        <p:strVal val="visible"/>
                                      </p:to>
                                    </p:set>
                                    <p:animEffect transition="in" filter="box(in)">
                                      <p:cBhvr>
                                        <p:cTn id="39" dur="500"/>
                                        <p:tgtEl>
                                          <p:spTgt spid="43010">
                                            <p:txEl>
                                              <p:pRg st="5" end="5"/>
                                            </p:txEl>
                                          </p:spTgt>
                                        </p:tgtEl>
                                      </p:cBhvr>
                                    </p:animEffect>
                                  </p:childTnLst>
                                </p:cTn>
                              </p:par>
                            </p:childTnLst>
                          </p:cTn>
                        </p:par>
                        <p:par>
                          <p:cTn id="40" fill="hold" nodeType="afterGroup">
                            <p:stCondLst>
                              <p:cond delay="1500"/>
                            </p:stCondLst>
                            <p:childTnLst>
                              <p:par>
                                <p:cTn id="41" presetID="4" presetClass="entr" presetSubtype="16" fill="hold" grpId="0" nodeType="afterEffect">
                                  <p:stCondLst>
                                    <p:cond delay="0"/>
                                  </p:stCondLst>
                                  <p:childTnLst>
                                    <p:set>
                                      <p:cBhvr>
                                        <p:cTn id="42" dur="1" fill="hold">
                                          <p:stCondLst>
                                            <p:cond delay="0"/>
                                          </p:stCondLst>
                                        </p:cTn>
                                        <p:tgtEl>
                                          <p:spTgt spid="43010">
                                            <p:txEl>
                                              <p:pRg st="6" end="6"/>
                                            </p:txEl>
                                          </p:spTgt>
                                        </p:tgtEl>
                                        <p:attrNameLst>
                                          <p:attrName>style.visibility</p:attrName>
                                        </p:attrNameLst>
                                      </p:cBhvr>
                                      <p:to>
                                        <p:strVal val="visible"/>
                                      </p:to>
                                    </p:set>
                                    <p:animEffect transition="in" filter="box(in)">
                                      <p:cBhvr>
                                        <p:cTn id="43" dur="500"/>
                                        <p:tgtEl>
                                          <p:spTgt spid="43010">
                                            <p:txEl>
                                              <p:pRg st="6" end="6"/>
                                            </p:txEl>
                                          </p:spTgt>
                                        </p:tgtEl>
                                      </p:cBhvr>
                                    </p:animEffect>
                                  </p:childTnLst>
                                </p:cTn>
                              </p:par>
                            </p:childTnLst>
                          </p:cTn>
                        </p:par>
                        <p:par>
                          <p:cTn id="44" fill="hold" nodeType="afterGroup">
                            <p:stCondLst>
                              <p:cond delay="2000"/>
                            </p:stCondLst>
                            <p:childTnLst>
                              <p:par>
                                <p:cTn id="45" presetID="4" presetClass="entr" presetSubtype="16" fill="hold" grpId="0" nodeType="afterEffect">
                                  <p:stCondLst>
                                    <p:cond delay="0"/>
                                  </p:stCondLst>
                                  <p:childTnLst>
                                    <p:set>
                                      <p:cBhvr>
                                        <p:cTn id="46" dur="1" fill="hold">
                                          <p:stCondLst>
                                            <p:cond delay="0"/>
                                          </p:stCondLst>
                                        </p:cTn>
                                        <p:tgtEl>
                                          <p:spTgt spid="43010">
                                            <p:txEl>
                                              <p:pRg st="7" end="7"/>
                                            </p:txEl>
                                          </p:spTgt>
                                        </p:tgtEl>
                                        <p:attrNameLst>
                                          <p:attrName>style.visibility</p:attrName>
                                        </p:attrNameLst>
                                      </p:cBhvr>
                                      <p:to>
                                        <p:strVal val="visible"/>
                                      </p:to>
                                    </p:set>
                                    <p:animEffect transition="in" filter="box(in)">
                                      <p:cBhvr>
                                        <p:cTn id="47" dur="500"/>
                                        <p:tgtEl>
                                          <p:spTgt spid="43010">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mph" presetSubtype="0" fill="hold" nodeType="clickEffect">
                                  <p:stCondLst>
                                    <p:cond delay="0"/>
                                  </p:stCondLst>
                                  <p:childTnLst>
                                    <p:animRot by="21600000">
                                      <p:cBhvr>
                                        <p:cTn id="51" dur="2000" fill="hold"/>
                                        <p:tgtEl>
                                          <p:spTgt spid="43013"/>
                                        </p:tgtEl>
                                        <p:attrNameLst>
                                          <p:attrName>r</p:attrName>
                                        </p:attrNameLst>
                                      </p:cBhvr>
                                    </p:animRot>
                                  </p:childTnLst>
                                </p:cTn>
                              </p:par>
                            </p:childTnLst>
                          </p:cTn>
                        </p:par>
                        <p:par>
                          <p:cTn id="52" fill="hold" nodeType="afterGroup">
                            <p:stCondLst>
                              <p:cond delay="2000"/>
                            </p:stCondLst>
                            <p:childTnLst>
                              <p:par>
                                <p:cTn id="53" presetID="4" presetClass="entr" presetSubtype="16" fill="hold" nodeType="afterEffect">
                                  <p:stCondLst>
                                    <p:cond delay="0"/>
                                  </p:stCondLst>
                                  <p:childTnLst>
                                    <p:set>
                                      <p:cBhvr>
                                        <p:cTn id="54" dur="1" fill="hold">
                                          <p:stCondLst>
                                            <p:cond delay="0"/>
                                          </p:stCondLst>
                                        </p:cTn>
                                        <p:tgtEl>
                                          <p:spTgt spid="43010">
                                            <p:txEl>
                                              <p:pRg st="9" end="9"/>
                                            </p:txEl>
                                          </p:spTgt>
                                        </p:tgtEl>
                                        <p:attrNameLst>
                                          <p:attrName>style.visibility</p:attrName>
                                        </p:attrNameLst>
                                      </p:cBhvr>
                                      <p:to>
                                        <p:strVal val="visible"/>
                                      </p:to>
                                    </p:set>
                                    <p:animEffect transition="in" filter="box(in)">
                                      <p:cBhvr>
                                        <p:cTn id="55" dur="500"/>
                                        <p:tgtEl>
                                          <p:spTgt spid="430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304800"/>
            <a:ext cx="5715000" cy="62484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7E8F708C843AB40A5A0D58C9AD21769" ma:contentTypeVersion="0" ma:contentTypeDescription="Create a new document." ma:contentTypeScope="" ma:versionID="451b84111a2b33a3123f02a69e79d924">
  <xsd:schema xmlns:xsd="http://www.w3.org/2001/XMLSchema" xmlns:xs="http://www.w3.org/2001/XMLSchema" xmlns:p="http://schemas.microsoft.com/office/2006/metadata/properties" xmlns:ns2="f678b3e7-99ca-49a2-9591-16a4ba76fdac" targetNamespace="http://schemas.microsoft.com/office/2006/metadata/properties" ma:root="true" ma:fieldsID="d6cf115dc1f6827e14f844cccabb302f" ns2:_="">
    <xsd:import namespace="f678b3e7-99ca-49a2-9591-16a4ba76fdac"/>
    <xsd:element name="properties">
      <xsd:complexType>
        <xsd:sequence>
          <xsd:element name="documentManagement">
            <xsd:complexType>
              <xsd:all>
                <xsd:element ref="ns2:_dlc_DocId" minOccurs="0"/>
                <xsd:element ref="ns2:_dlc_DocIdUrl" minOccurs="0"/>
                <xsd:element ref="ns2:_dlc_DocIdPersistId" minOccurs="0"/>
                <xsd:element ref="ns2:Display_x0020_In_x0020_Nav" minOccurs="0"/>
                <xsd:element ref="ns2:Page_x0020_Display_x0020_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78b3e7-99ca-49a2-9591-16a4ba76fda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Display_x0020_In_x0020_Nav" ma:index="11" nillable="true" ma:displayName="Display In Nav" ma:default="1" ma:description="Use this value to determine whether a link or page is currently visible in the Navigation control." ma:internalName="Display_x0020_In_x0020_Nav">
      <xsd:simpleType>
        <xsd:restriction base="dms:Boolean"/>
      </xsd:simpleType>
    </xsd:element>
    <xsd:element name="Page_x0020_Display_x0020_Order" ma:index="12" nillable="true" ma:displayName="Page Display Order" ma:decimals="0" ma:default="1" ma:description="Use this property to control the order that pages will display within the Navigaton control." ma:internalName="Page_x0020_Display_x0020_Order" ma:readOnly="false" ma:percentage="FALSE">
      <xsd:simpleType>
        <xsd:restriction base="dms:Number">
          <xsd:maxInclusive value="1000000"/>
          <xsd:minInclusive value="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Page_x0020_Display_x0020_Order xmlns="f678b3e7-99ca-49a2-9591-16a4ba76fdac">1</Page_x0020_Display_x0020_Order>
    <Display_x0020_In_x0020_Nav xmlns="f678b3e7-99ca-49a2-9591-16a4ba76fdac">true</Display_x0020_In_x0020_Nav>
  </documentManagement>
</p:properties>
</file>

<file path=customXml/itemProps1.xml><?xml version="1.0" encoding="utf-8"?>
<ds:datastoreItem xmlns:ds="http://schemas.openxmlformats.org/officeDocument/2006/customXml" ds:itemID="{C1CE732F-C316-416E-BFE9-2A12D7F20710}">
  <ds:schemaRefs>
    <ds:schemaRef ds:uri="http://schemas.microsoft.com/office/2006/metadata/longProperties"/>
  </ds:schemaRefs>
</ds:datastoreItem>
</file>

<file path=customXml/itemProps2.xml><?xml version="1.0" encoding="utf-8"?>
<ds:datastoreItem xmlns:ds="http://schemas.openxmlformats.org/officeDocument/2006/customXml" ds:itemID="{CB229A47-22E7-49F7-8ACB-E6142143127C}">
  <ds:schemaRefs>
    <ds:schemaRef ds:uri="http://schemas.microsoft.com/sharepoint/events"/>
  </ds:schemaRefs>
</ds:datastoreItem>
</file>

<file path=customXml/itemProps3.xml><?xml version="1.0" encoding="utf-8"?>
<ds:datastoreItem xmlns:ds="http://schemas.openxmlformats.org/officeDocument/2006/customXml" ds:itemID="{472C14B4-84D1-4B8B-86FB-85EAC90C9E6C}">
  <ds:schemaRefs>
    <ds:schemaRef ds:uri="http://schemas.microsoft.com/sharepoint/v3/contenttype/forms"/>
  </ds:schemaRefs>
</ds:datastoreItem>
</file>

<file path=customXml/itemProps4.xml><?xml version="1.0" encoding="utf-8"?>
<ds:datastoreItem xmlns:ds="http://schemas.openxmlformats.org/officeDocument/2006/customXml" ds:itemID="{8EC5BDF5-D33B-40C6-AC60-FBAF4DAA2D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78b3e7-99ca-49a2-9591-16a4ba76fd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EFC6E1EB-A666-4131-9501-29B34F522EFA}">
  <ds:schemaRefs>
    <ds:schemaRef ds:uri="http://schemas.openxmlformats.org/package/2006/metadata/core-properties"/>
    <ds:schemaRef ds:uri="http://schemas.microsoft.com/office/2006/documentManagement/types"/>
    <ds:schemaRef ds:uri="http://www.w3.org/XML/1998/namespace"/>
    <ds:schemaRef ds:uri="http://purl.org/dc/elements/1.1/"/>
    <ds:schemaRef ds:uri="f678b3e7-99ca-49a2-9591-16a4ba76fdac"/>
    <ds:schemaRef ds:uri="http://purl.org/dc/terms/"/>
    <ds:schemaRef ds:uri="http://schemas.microsoft.com/office/2006/metadata/propertie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Opulent</Template>
  <TotalTime>14609</TotalTime>
  <Words>612</Words>
  <Application>Microsoft Office PowerPoint</Application>
  <PresentationFormat>On-screen Show (4:3)</PresentationFormat>
  <Paragraphs>102</Paragraphs>
  <Slides>13</Slides>
  <Notes>11</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9" baseType="lpstr">
      <vt:lpstr>HERMAN</vt:lpstr>
      <vt:lpstr>MS Pゴシック</vt:lpstr>
      <vt:lpstr>Arial</vt:lpstr>
      <vt:lpstr>Trebuchet MS</vt:lpstr>
      <vt:lpstr>Wingdings 2</vt:lpstr>
      <vt:lpstr>Wingdings</vt:lpstr>
      <vt:lpstr>Times New Roman</vt:lpstr>
      <vt:lpstr>Tahoma</vt:lpstr>
      <vt:lpstr>Baskerville Old Face</vt:lpstr>
      <vt:lpstr>Sylfaen</vt:lpstr>
      <vt:lpstr>TRENDY</vt:lpstr>
      <vt:lpstr>Verdana</vt:lpstr>
      <vt:lpstr>Arial Unicode MS</vt:lpstr>
      <vt:lpstr>Harrington</vt:lpstr>
      <vt:lpstr>Opulent</vt:lpstr>
      <vt:lpstr>Clip</vt:lpstr>
      <vt:lpstr>What are Learning Styles?</vt:lpstr>
      <vt:lpstr>Visual Learners</vt:lpstr>
      <vt:lpstr>Auditory Learners</vt:lpstr>
      <vt:lpstr>Tactile or Kinesthetic Learners</vt:lpstr>
      <vt:lpstr>Extraversion/Introversion (Social Orientation)</vt:lpstr>
      <vt:lpstr>Thinking/Feeling (Decision Making)</vt:lpstr>
      <vt:lpstr>Judging/Perceiving (Achieving Goals)</vt:lpstr>
      <vt:lpstr>Assignment #2</vt:lpstr>
      <vt:lpstr>PowerPoint Presentation</vt:lpstr>
      <vt:lpstr>PowerPoint Presentation</vt:lpstr>
      <vt:lpstr>Using Knowledge of Your Learning Style</vt:lpstr>
      <vt:lpstr>Build Strengths across the Learning Styles</vt:lpstr>
      <vt:lpstr>Remember! No matter what your Learning Style is it’s very important to-</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Styles" Powerpoint</dc:title>
  <dc:creator>Leo Kenny</dc:creator>
  <cp:lastModifiedBy>10</cp:lastModifiedBy>
  <cp:revision>1186</cp:revision>
  <dcterms:created xsi:type="dcterms:W3CDTF">2003-11-09T22:53:24Z</dcterms:created>
  <dcterms:modified xsi:type="dcterms:W3CDTF">2020-07-27T23:16:13Z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P5HZTAUAE3PW-2510-2</vt:lpwstr>
  </property>
  <property fmtid="{D5CDD505-2E9C-101B-9397-08002B2CF9AE}" pid="3" name="_dlc_DocIdItemGuid">
    <vt:lpwstr>5e8d72a4-5630-4cfe-a6e7-209184b88586</vt:lpwstr>
  </property>
  <property fmtid="{D5CDD505-2E9C-101B-9397-08002B2CF9AE}" pid="4" name="_dlc_DocIdUrl">
    <vt:lpwstr>http://lscc.edu/faculty/taralyn_a_pierce/_layouts/DocIdRedir.aspx?ID=P5HZTAUAE3PW-2510-2, P5HZTAUAE3PW-2510-2</vt:lpwstr>
  </property>
</Properties>
</file>